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74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0CEA62-0246-0B22-7199-C056F20B2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563874C-AF24-23BA-BF57-3BD13DDE7F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91EC02-DE77-1836-3C65-283692590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03C30E-BD39-9FAE-F7D7-9E185B7F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F8D955-86C3-478C-EBE0-6FEDD6D96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29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313FDE-21AE-47A1-7C58-1053F0E4F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ED080D-996D-F86A-9B8B-5FE11B8C2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E820C1-E9DB-8555-4751-A66162127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4E0A9C-DE58-81D5-FEC9-BF49995B3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379EE0-A12B-A15B-EA07-4674EEFE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108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01DABCB-5AA5-5458-52B8-1D0393258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53EB88-FF2A-3B35-8673-6C1081791A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2D0EC9-116E-2C27-65FB-7DEAB3316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5F02E1-ABBC-5988-E33F-5B6B3A396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0B1E47-1DC3-0068-26FE-28300F327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8581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1A8808-EB84-DE7D-07A8-0ACA7272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658B27-17A0-74ED-4EFA-BA791AD80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86552F-43AD-118E-518D-0F9B2B361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425D57-4E99-23FF-1E88-9EBB01D82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0DDB54-1E4D-97FE-B058-26CCF02E9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676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7EBA15-FE27-6230-F8DD-1320367F9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E054CA-1025-A2D3-7E96-9470D8572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942BF1-E0E2-C0C1-6C3F-8FA5F12EA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2F6391-4AAB-6CFF-E08A-DBAF21344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FE0139-6573-48EB-DF72-B3382FDD7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767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56DD9A-42F0-474F-355B-C72970567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51BA96-18EA-0A8C-52F4-610924C3D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0B3D809-152B-7141-70BE-2A0480648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333FA1-A626-147A-40FE-3CD76CB88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CD96F08-4DF0-0BBE-A09E-9EB61355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1A060E-3BE8-5096-2BEA-FAF0FCBE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45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25E084-470F-E9A1-F533-E7629F7E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CECAFE0-9925-330F-9823-C6A9A5E51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D6917A2-63B6-3FFD-1CEE-5B832F6FF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412511D-805A-68C0-A3DE-9444FBC76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A4705E2-1AD6-79FB-A77C-262351283B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133EA8E-1230-BB17-ACF9-F1480DF2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371C5EF-05D1-6C6C-5AD3-30AB2A33B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B23A936-3E3C-08A9-7D75-519F0602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366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16CDB8-C29A-5195-715C-87EA84257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1335B0-D7C6-489B-FD51-C48788339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2839CF5-A117-C383-0160-0A393C0E0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B8486E3-FF88-150D-E3C3-866D94BF1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55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3A1A790-E360-EF22-5425-33B2E80E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01F6795-CED4-D3EB-5915-4A980B774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769FC8-1266-37A7-52C1-CA19DEE4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218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046AE6-B2C5-56E6-3CF9-DB375C1B1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E758DA-CCEA-B608-A4CE-1F83E8643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16C216B-3F16-216F-171D-BFFCF205C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9CEFC4E-4F69-7E90-6EF2-0EC40C096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3F158EA-36EE-0FE1-32E1-80897EA0A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00836E-0AFF-C5DA-43BD-1A792A319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355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363C4A-6B95-BFC4-26AC-90E70C33F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1D89827-6437-AC62-3977-D73F298CF2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4785A4A-BF3E-8465-7894-157338B77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EE8A9BA-7B28-AC33-4708-A4E7A8988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8773B72-622B-C669-19B2-F54B98D6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6F53E3-E895-E420-3CF4-AEF1720B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335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492046A-7005-A815-FDBE-C005B80E7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E85277-7FC1-1F11-7B20-2B5CB39A7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D647BCD-D1E3-7E00-6F0C-3DEAC1319B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87AA4C-ED8E-4F2F-AD0E-7B9404E67E7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50D01-89FD-FB0F-9798-38EB5077D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DCC8BA-DBF8-C1DC-6437-74CAED4986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ADF5F5-F9BD-4BB8-B9C9-04562FCADB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349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647BCCA-A94F-75D4-8F9B-9CA27A3AB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046A555-191C-0580-9CE8-8F757A0BD796}"/>
              </a:ext>
            </a:extLst>
          </p:cNvPr>
          <p:cNvSpPr/>
          <p:nvPr/>
        </p:nvSpPr>
        <p:spPr>
          <a:xfrm>
            <a:off x="0" y="0"/>
            <a:ext cx="12192000" cy="1498600"/>
          </a:xfrm>
          <a:prstGeom prst="rect">
            <a:avLst/>
          </a:prstGeom>
          <a:solidFill>
            <a:srgbClr val="EAF6FC"/>
          </a:solidFill>
          <a:ln w="12700">
            <a:solidFill>
              <a:srgbClr val="EAF6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9D10F25-9849-B349-8CAF-A44A286A4015}"/>
              </a:ext>
            </a:extLst>
          </p:cNvPr>
          <p:cNvSpPr txBox="1"/>
          <p:nvPr/>
        </p:nvSpPr>
        <p:spPr>
          <a:xfrm>
            <a:off x="685800" y="1676399"/>
            <a:ext cx="7874000" cy="147732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4800" b="1">
                <a:solidFill>
                  <a:srgbClr val="0B1F3A"/>
                </a:solidFill>
                <a:latin typeface="Arial" panose="020B0604020202020204" pitchFamily="34" charset="0"/>
              </a:rPr>
              <a:t>Helping International</a:t>
            </a:r>
          </a:p>
          <a:p>
            <a:r>
              <a:rPr lang="en-US" altLang="zh-CN" sz="4800" b="1">
                <a:solidFill>
                  <a:srgbClr val="0B1F3A"/>
                </a:solidFill>
                <a:latin typeface="Arial" panose="020B0604020202020204" pitchFamily="34" charset="0"/>
              </a:rPr>
              <a:t>Visitors in Beijing</a:t>
            </a:r>
            <a:endParaRPr lang="zh-CN" altLang="en-US" sz="48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D3570F4-85FA-E358-7D40-A943F67E028C}"/>
              </a:ext>
            </a:extLst>
          </p:cNvPr>
          <p:cNvSpPr/>
          <p:nvPr/>
        </p:nvSpPr>
        <p:spPr>
          <a:xfrm>
            <a:off x="711200" y="3429000"/>
            <a:ext cx="1193800" cy="635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60F6769-9E3C-B2ED-8E66-486BF1391808}"/>
              </a:ext>
            </a:extLst>
          </p:cNvPr>
          <p:cNvSpPr txBox="1"/>
          <p:nvPr/>
        </p:nvSpPr>
        <p:spPr>
          <a:xfrm>
            <a:off x="711200" y="3733800"/>
            <a:ext cx="9144000" cy="67710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>
                <a:solidFill>
                  <a:srgbClr val="5F6B7A"/>
                </a:solidFill>
                <a:latin typeface="Arial" panose="020B0604020202020204" pitchFamily="34" charset="0"/>
              </a:rPr>
              <a:t>Through bilingual information cards for hospital visits, volunteer communication, and dining.</a:t>
            </a:r>
            <a:endParaRPr lang="zh-CN" altLang="en-US" sz="22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DFF821B-C1D6-5017-5746-DD8F235249E0}"/>
              </a:ext>
            </a:extLst>
          </p:cNvPr>
          <p:cNvSpPr txBox="1"/>
          <p:nvPr/>
        </p:nvSpPr>
        <p:spPr>
          <a:xfrm>
            <a:off x="711200" y="4851400"/>
            <a:ext cx="45720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000" b="1">
                <a:solidFill>
                  <a:srgbClr val="0B1F3A"/>
                </a:solidFill>
                <a:latin typeface="Arial" panose="020B0604020202020204" pitchFamily="34" charset="0"/>
              </a:rPr>
              <a:t>Jiabei He / </a:t>
            </a:r>
            <a:r>
              <a:rPr lang="zh-CN" altLang="en-US" sz="2000" b="1">
                <a:solidFill>
                  <a:srgbClr val="0B1F3A"/>
                </a:solidFill>
                <a:latin typeface="Arial" panose="020B0604020202020204" pitchFamily="34" charset="0"/>
              </a:rPr>
              <a:t>何佳倍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042EC0E-4A36-295E-4C49-FA3208E5DB7B}"/>
              </a:ext>
            </a:extLst>
          </p:cNvPr>
          <p:cNvSpPr txBox="1"/>
          <p:nvPr/>
        </p:nvSpPr>
        <p:spPr>
          <a:xfrm>
            <a:off x="711200" y="5283200"/>
            <a:ext cx="584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6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Project</a:t>
            </a:r>
            <a:endParaRPr lang="zh-CN" altLang="en-US" sz="16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F9547570-0A48-21B8-70CA-FCB52FCBCC50}"/>
              </a:ext>
            </a:extLst>
          </p:cNvPr>
          <p:cNvSpPr/>
          <p:nvPr/>
        </p:nvSpPr>
        <p:spPr>
          <a:xfrm>
            <a:off x="8966200" y="1193800"/>
            <a:ext cx="2387600" cy="2387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CFD724D-E3A5-C3B1-54B4-0730354A0DA9}"/>
              </a:ext>
            </a:extLst>
          </p:cNvPr>
          <p:cNvSpPr txBox="1"/>
          <p:nvPr/>
        </p:nvSpPr>
        <p:spPr>
          <a:xfrm>
            <a:off x="9550400" y="1473200"/>
            <a:ext cx="1219200" cy="89255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sz="5800" b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lang="zh-CN" altLang="en-US" sz="58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B2F443B-4F3F-41CB-1EAC-73FEA172F3CB}"/>
              </a:ext>
            </a:extLst>
          </p:cNvPr>
          <p:cNvSpPr txBox="1"/>
          <p:nvPr/>
        </p:nvSpPr>
        <p:spPr>
          <a:xfrm>
            <a:off x="9194800" y="2489200"/>
            <a:ext cx="1905000" cy="2923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sz="1900" b="1">
                <a:solidFill>
                  <a:srgbClr val="FFFFFF"/>
                </a:solidFill>
                <a:latin typeface="Arial" panose="020B0604020202020204" pitchFamily="34" charset="0"/>
              </a:rPr>
              <a:t>practical cards</a:t>
            </a:r>
            <a:endParaRPr lang="zh-CN" altLang="en-US" sz="19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829C233-CD6F-6058-E42F-DDE69D78B477}"/>
              </a:ext>
            </a:extLst>
          </p:cNvPr>
          <p:cNvSpPr txBox="1"/>
          <p:nvPr/>
        </p:nvSpPr>
        <p:spPr>
          <a:xfrm>
            <a:off x="8940800" y="5715000"/>
            <a:ext cx="2540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sz="1400">
                <a:solidFill>
                  <a:srgbClr val="5F6B7A"/>
                </a:solidFill>
                <a:latin typeface="Arial" panose="020B0604020202020204" pitchFamily="34" charset="0"/>
              </a:rPr>
              <a:t>small tools for real needs</a:t>
            </a:r>
            <a:endParaRPr lang="zh-CN" altLang="en-US" sz="14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图片 13" descr="TBB logo">
            <a:extLst>
              <a:ext uri="{FF2B5EF4-FFF2-40B4-BE49-F238E27FC236}">
                <a16:creationId xmlns:a16="http://schemas.microsoft.com/office/drawing/2014/main" id="{A7888D60-DE08-373F-D0C8-00F2885795A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5816600"/>
            <a:ext cx="482600" cy="482600"/>
          </a:xfrm>
          <a:prstGeom prst="rect">
            <a:avLst/>
          </a:prstGeom>
        </p:spPr>
      </p:pic>
      <p:pic>
        <p:nvPicPr>
          <p:cNvPr id="16" name="图片 15" descr="Sanlitun International Volunteer Service logo">
            <a:extLst>
              <a:ext uri="{FF2B5EF4-FFF2-40B4-BE49-F238E27FC236}">
                <a16:creationId xmlns:a16="http://schemas.microsoft.com/office/drawing/2014/main" id="{D3F4A802-D785-46AD-9605-0F27C67E85C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5765800"/>
            <a:ext cx="12192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9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3817FF8-01EB-E49D-054D-A116B3EBA7D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969CCA2-561A-7EB7-19CB-7F947467BAE9}"/>
              </a:ext>
            </a:extLst>
          </p:cNvPr>
          <p:cNvSpPr txBox="1"/>
          <p:nvPr/>
        </p:nvSpPr>
        <p:spPr>
          <a:xfrm>
            <a:off x="685800" y="482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3400" b="1">
                <a:solidFill>
                  <a:srgbClr val="0B1F3A"/>
                </a:solidFill>
                <a:latin typeface="Arial" panose="020B0604020202020204" pitchFamily="34" charset="0"/>
              </a:rPr>
              <a:t>Three tools support real service moments</a:t>
            </a:r>
            <a:endParaRPr lang="zh-CN" altLang="en-US" sz="34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A93B4F3-891F-2073-B638-D45A4D8D345F}"/>
              </a:ext>
            </a:extLst>
          </p:cNvPr>
          <p:cNvSpPr txBox="1"/>
          <p:nvPr/>
        </p:nvSpPr>
        <p:spPr>
          <a:xfrm>
            <a:off x="711200" y="1054100"/>
            <a:ext cx="9652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Each card turns a frequent difficulty into a concrete support tool.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0EEFEFE-6ACB-07F2-78A1-E13D3863DA34}"/>
              </a:ext>
            </a:extLst>
          </p:cNvPr>
          <p:cNvSpPr/>
          <p:nvPr/>
        </p:nvSpPr>
        <p:spPr>
          <a:xfrm>
            <a:off x="685800" y="1447800"/>
            <a:ext cx="914400" cy="508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BD28BA34-E05F-9D53-9A3F-E4E1559667AB}"/>
              </a:ext>
            </a:extLst>
          </p:cNvPr>
          <p:cNvSpPr/>
          <p:nvPr/>
        </p:nvSpPr>
        <p:spPr>
          <a:xfrm>
            <a:off x="736600" y="1803400"/>
            <a:ext cx="3175000" cy="2133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8658128-B1CA-0270-A961-E0C000317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131" y="2543554"/>
            <a:ext cx="979938" cy="653292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6500255-819E-57C7-0B48-BD65F421764B}"/>
              </a:ext>
            </a:extLst>
          </p:cNvPr>
          <p:cNvSpPr/>
          <p:nvPr/>
        </p:nvSpPr>
        <p:spPr>
          <a:xfrm>
            <a:off x="4495800" y="1803400"/>
            <a:ext cx="3175000" cy="2133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ADA06BB-C55B-CA25-C523-85F4E6B47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331" y="2543554"/>
            <a:ext cx="979938" cy="653292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A5CC33A3-C673-F2E9-AFED-B58C605DA8D8}"/>
              </a:ext>
            </a:extLst>
          </p:cNvPr>
          <p:cNvSpPr/>
          <p:nvPr/>
        </p:nvSpPr>
        <p:spPr>
          <a:xfrm>
            <a:off x="8255000" y="1803400"/>
            <a:ext cx="3175000" cy="2133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FC2B2C9-935E-7871-3804-CAB9B6EDDC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31" y="2543554"/>
            <a:ext cx="979938" cy="653292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10EA2439-9A8B-0074-E03F-8B68C07A3F70}"/>
              </a:ext>
            </a:extLst>
          </p:cNvPr>
          <p:cNvSpPr txBox="1"/>
          <p:nvPr/>
        </p:nvSpPr>
        <p:spPr>
          <a:xfrm>
            <a:off x="1041400" y="4140200"/>
            <a:ext cx="25400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b="1">
                <a:solidFill>
                  <a:srgbClr val="0B1F3A"/>
                </a:solidFill>
                <a:latin typeface="Arial" panose="020B0604020202020204" pitchFamily="34" charset="0"/>
              </a:rPr>
              <a:t>Hospital support</a:t>
            </a:r>
            <a:endParaRPr lang="zh-CN" altLang="en-US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797A88B-15D9-93EC-8800-C35DC7FF8038}"/>
              </a:ext>
            </a:extLst>
          </p:cNvPr>
          <p:cNvSpPr txBox="1"/>
          <p:nvPr/>
        </p:nvSpPr>
        <p:spPr>
          <a:xfrm>
            <a:off x="4800600" y="4140200"/>
            <a:ext cx="25400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b="1">
                <a:solidFill>
                  <a:srgbClr val="0B1F3A"/>
                </a:solidFill>
                <a:latin typeface="Arial" panose="020B0604020202020204" pitchFamily="34" charset="0"/>
              </a:rPr>
              <a:t>Volunteer phrases</a:t>
            </a:r>
            <a:endParaRPr lang="zh-CN" altLang="en-US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B589A36-762C-37DC-7EEF-D95D0D5DFFF3}"/>
              </a:ext>
            </a:extLst>
          </p:cNvPr>
          <p:cNvSpPr txBox="1"/>
          <p:nvPr/>
        </p:nvSpPr>
        <p:spPr>
          <a:xfrm>
            <a:off x="8559800" y="4140200"/>
            <a:ext cx="25400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b="1">
                <a:solidFill>
                  <a:srgbClr val="0B1F3A"/>
                </a:solidFill>
                <a:latin typeface="Arial" panose="020B0604020202020204" pitchFamily="34" charset="0"/>
              </a:rPr>
              <a:t>Dining guidance</a:t>
            </a:r>
            <a:endParaRPr lang="zh-CN" altLang="en-US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8783AF5A-45CC-EA5D-8834-C5E6F1957E86}"/>
              </a:ext>
            </a:extLst>
          </p:cNvPr>
          <p:cNvSpPr/>
          <p:nvPr/>
        </p:nvSpPr>
        <p:spPr>
          <a:xfrm>
            <a:off x="990600" y="4800600"/>
            <a:ext cx="10210800" cy="13462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73AEB41-04A9-3E6C-BB6E-475DD108B260}"/>
              </a:ext>
            </a:extLst>
          </p:cNvPr>
          <p:cNvSpPr/>
          <p:nvPr/>
        </p:nvSpPr>
        <p:spPr>
          <a:xfrm>
            <a:off x="685800" y="6477000"/>
            <a:ext cx="10820400" cy="15240"/>
          </a:xfrm>
          <a:prstGeom prst="rect">
            <a:avLst/>
          </a:prstGeom>
          <a:solidFill>
            <a:srgbClr val="D2E8F5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67267EE-7071-8F41-86A6-F0C841C39D1B}"/>
              </a:ext>
            </a:extLst>
          </p:cNvPr>
          <p:cNvSpPr txBox="1"/>
          <p:nvPr/>
        </p:nvSpPr>
        <p:spPr>
          <a:xfrm>
            <a:off x="1803400" y="6578600"/>
            <a:ext cx="584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| Student Project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DC01534-21F1-5FBC-0150-B0D118F64F67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10/11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8D55A40-6049-B4FB-B833-F2B6D015A080}"/>
              </a:ext>
            </a:extLst>
          </p:cNvPr>
          <p:cNvSpPr/>
          <p:nvPr/>
        </p:nvSpPr>
        <p:spPr>
          <a:xfrm>
            <a:off x="762000" y="4648200"/>
            <a:ext cx="10668000" cy="1752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19B3605-CDC1-48F0-E996-0E1E61370306}"/>
              </a:ext>
            </a:extLst>
          </p:cNvPr>
          <p:cNvSpPr/>
          <p:nvPr/>
        </p:nvSpPr>
        <p:spPr>
          <a:xfrm>
            <a:off x="990600" y="4800600"/>
            <a:ext cx="10210800" cy="13970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13F48842-2C85-115C-0826-CA4848AD2845}"/>
              </a:ext>
            </a:extLst>
          </p:cNvPr>
          <p:cNvSpPr/>
          <p:nvPr/>
        </p:nvSpPr>
        <p:spPr>
          <a:xfrm>
            <a:off x="1219200" y="51308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A62012C1-C572-4BFF-40DC-205F7453F30B}"/>
              </a:ext>
            </a:extLst>
          </p:cNvPr>
          <p:cNvSpPr txBox="1"/>
          <p:nvPr/>
        </p:nvSpPr>
        <p:spPr>
          <a:xfrm>
            <a:off x="1524000" y="5054600"/>
            <a:ext cx="91440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For visitors: clearer steps and less anxiety in unfamiliar settings.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A2FB4323-C756-1B1B-05E8-57A79AC7AC99}"/>
              </a:ext>
            </a:extLst>
          </p:cNvPr>
          <p:cNvSpPr/>
          <p:nvPr/>
        </p:nvSpPr>
        <p:spPr>
          <a:xfrm>
            <a:off x="1219200" y="55372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AD4519CA-96A4-EA92-9D39-A65E36F86BF8}"/>
              </a:ext>
            </a:extLst>
          </p:cNvPr>
          <p:cNvSpPr txBox="1"/>
          <p:nvPr/>
        </p:nvSpPr>
        <p:spPr>
          <a:xfrm>
            <a:off x="1524000" y="5461000"/>
            <a:ext cx="91440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For volunteers: ready language and safer service boundaries.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AAB1EA62-A396-09A4-EA75-50D6CE9B3BF3}"/>
              </a:ext>
            </a:extLst>
          </p:cNvPr>
          <p:cNvSpPr/>
          <p:nvPr/>
        </p:nvSpPr>
        <p:spPr>
          <a:xfrm>
            <a:off x="1219200" y="59436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659EC22-FDF1-C176-B5FC-C7792AEAB1FB}"/>
              </a:ext>
            </a:extLst>
          </p:cNvPr>
          <p:cNvSpPr txBox="1"/>
          <p:nvPr/>
        </p:nvSpPr>
        <p:spPr>
          <a:xfrm>
            <a:off x="1524000" y="5867400"/>
            <a:ext cx="91440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For Beijing: a more welcoming international community.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pic>
        <p:nvPicPr>
          <p:cNvPr id="20" name="图片 19" descr="TBB logo">
            <a:extLst>
              <a:ext uri="{FF2B5EF4-FFF2-40B4-BE49-F238E27FC236}">
                <a16:creationId xmlns:a16="http://schemas.microsoft.com/office/drawing/2014/main" id="{26E0BE7B-9AF4-2958-4E79-FACCCC24F4B9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2" name="图片 21" descr="Sanlitun International Volunteer Service logo">
            <a:extLst>
              <a:ext uri="{FF2B5EF4-FFF2-40B4-BE49-F238E27FC236}">
                <a16:creationId xmlns:a16="http://schemas.microsoft.com/office/drawing/2014/main" id="{7397DC7A-26D1-5629-0A61-7154D740BC36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98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31401D4-F086-F4F8-67FB-F455BA0DBF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631C43D-339C-0941-791A-E3E301D61374}"/>
              </a:ext>
            </a:extLst>
          </p:cNvPr>
          <p:cNvSpPr txBox="1"/>
          <p:nvPr/>
        </p:nvSpPr>
        <p:spPr>
          <a:xfrm>
            <a:off x="939800" y="1473200"/>
            <a:ext cx="7874000" cy="152400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5000" b="1">
                <a:solidFill>
                  <a:srgbClr val="FFFFFF"/>
                </a:solidFill>
                <a:latin typeface="Arial" panose="020B0604020202020204" pitchFamily="34" charset="0"/>
              </a:rPr>
              <a:t>Small cards make</a:t>
            </a:r>
          </a:p>
          <a:p>
            <a:r>
              <a:rPr lang="en-US" altLang="zh-CN" sz="5000" b="1">
                <a:solidFill>
                  <a:srgbClr val="FFFFFF"/>
                </a:solidFill>
                <a:latin typeface="Arial" panose="020B0604020202020204" pitchFamily="34" charset="0"/>
              </a:rPr>
              <a:t>Beijing warmer.</a:t>
            </a:r>
            <a:endParaRPr lang="zh-CN" altLang="en-US" sz="50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15C880B-1606-FDE3-9C91-602B395F4406}"/>
              </a:ext>
            </a:extLst>
          </p:cNvPr>
          <p:cNvSpPr/>
          <p:nvPr/>
        </p:nvSpPr>
        <p:spPr>
          <a:xfrm>
            <a:off x="990600" y="3225800"/>
            <a:ext cx="1270000" cy="635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7409150-A8DC-5365-4170-B58AE6C36F6A}"/>
              </a:ext>
            </a:extLst>
          </p:cNvPr>
          <p:cNvSpPr txBox="1"/>
          <p:nvPr/>
        </p:nvSpPr>
        <p:spPr>
          <a:xfrm>
            <a:off x="990600" y="3632200"/>
            <a:ext cx="5334000" cy="4001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600" b="1">
                <a:solidFill>
                  <a:srgbClr val="FFFFFF"/>
                </a:solidFill>
                <a:latin typeface="Arial" panose="020B0604020202020204" pitchFamily="34" charset="0"/>
              </a:rPr>
              <a:t>Thank you for listening.</a:t>
            </a:r>
            <a:endParaRPr lang="zh-CN" altLang="en-US" sz="26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ED2B0A1-A4C5-83AE-090D-492DAE2C89E1}"/>
              </a:ext>
            </a:extLst>
          </p:cNvPr>
          <p:cNvSpPr txBox="1"/>
          <p:nvPr/>
        </p:nvSpPr>
        <p:spPr>
          <a:xfrm>
            <a:off x="990600" y="4191000"/>
            <a:ext cx="41910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000">
                <a:solidFill>
                  <a:srgbClr val="FFFFFF"/>
                </a:solidFill>
                <a:latin typeface="Arial" panose="020B0604020202020204" pitchFamily="34" charset="0"/>
              </a:rPr>
              <a:t>Jiabei He / </a:t>
            </a:r>
            <a:r>
              <a:rPr lang="zh-CN" altLang="en-US" sz="2000">
                <a:solidFill>
                  <a:srgbClr val="FFFFFF"/>
                </a:solidFill>
                <a:latin typeface="Arial" panose="020B0604020202020204" pitchFamily="34" charset="0"/>
              </a:rPr>
              <a:t>何佳倍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F3E5FBE-7017-F600-867F-26891A714955}"/>
              </a:ext>
            </a:extLst>
          </p:cNvPr>
          <p:cNvSpPr txBox="1"/>
          <p:nvPr/>
        </p:nvSpPr>
        <p:spPr>
          <a:xfrm>
            <a:off x="990600" y="5105400"/>
            <a:ext cx="86360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000">
                <a:solidFill>
                  <a:srgbClr val="FFFFFF"/>
                </a:solidFill>
                <a:latin typeface="Arial" panose="020B0604020202020204" pitchFamily="34" charset="0"/>
              </a:rPr>
              <a:t>Helping international visitors starts with understanding their everyday needs.</a:t>
            </a:r>
            <a:endParaRPr lang="zh-CN" altLang="en-US" sz="20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619E01A7-FABB-D93A-CCA2-B1DD1750774C}"/>
              </a:ext>
            </a:extLst>
          </p:cNvPr>
          <p:cNvSpPr/>
          <p:nvPr/>
        </p:nvSpPr>
        <p:spPr>
          <a:xfrm>
            <a:off x="9652000" y="1295400"/>
            <a:ext cx="1422400" cy="14224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F4FF16A-3FDB-3CE1-28DE-AE30E133AF10}"/>
              </a:ext>
            </a:extLst>
          </p:cNvPr>
          <p:cNvSpPr txBox="1"/>
          <p:nvPr/>
        </p:nvSpPr>
        <p:spPr>
          <a:xfrm>
            <a:off x="10033000" y="1473200"/>
            <a:ext cx="660400" cy="67710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sz="4400" b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lang="zh-CN" altLang="en-US" sz="4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B51C5D5-A667-3EFE-CCDC-7D539E148A66}"/>
              </a:ext>
            </a:extLst>
          </p:cNvPr>
          <p:cNvSpPr txBox="1"/>
          <p:nvPr/>
        </p:nvSpPr>
        <p:spPr>
          <a:xfrm>
            <a:off x="9906000" y="2133600"/>
            <a:ext cx="9144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b="1">
                <a:solidFill>
                  <a:srgbClr val="FFFFFF"/>
                </a:solidFill>
                <a:latin typeface="Arial" panose="020B0604020202020204" pitchFamily="34" charset="0"/>
              </a:rPr>
              <a:t>cards</a:t>
            </a:r>
            <a:endParaRPr lang="zh-CN" altLang="en-US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226AE51-A39B-301B-97C7-A368F06CF539}"/>
              </a:ext>
            </a:extLst>
          </p:cNvPr>
          <p:cNvSpPr txBox="1"/>
          <p:nvPr/>
        </p:nvSpPr>
        <p:spPr>
          <a:xfrm>
            <a:off x="10541000" y="6527800"/>
            <a:ext cx="9398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FFFFFF"/>
                </a:solidFill>
                <a:latin typeface="Arial" panose="020B0604020202020204" pitchFamily="34" charset="0"/>
              </a:rPr>
              <a:t>11/11</a:t>
            </a:r>
            <a:endParaRPr lang="zh-CN" altLang="en-US" sz="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10D8484D-D052-1E27-8791-BED9B9D2D602}"/>
              </a:ext>
            </a:extLst>
          </p:cNvPr>
          <p:cNvSpPr/>
          <p:nvPr/>
        </p:nvSpPr>
        <p:spPr>
          <a:xfrm>
            <a:off x="990600" y="5816600"/>
            <a:ext cx="2235200" cy="609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BB logo">
            <a:extLst>
              <a:ext uri="{FF2B5EF4-FFF2-40B4-BE49-F238E27FC236}">
                <a16:creationId xmlns:a16="http://schemas.microsoft.com/office/drawing/2014/main" id="{1155E848-F26C-C3D9-263F-028B547942B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5918200"/>
            <a:ext cx="381000" cy="381000"/>
          </a:xfrm>
          <a:prstGeom prst="rect">
            <a:avLst/>
          </a:prstGeom>
        </p:spPr>
      </p:pic>
      <p:pic>
        <p:nvPicPr>
          <p:cNvPr id="16" name="图片 15" descr="Sanlitun International Volunteer Service logo">
            <a:extLst>
              <a:ext uri="{FF2B5EF4-FFF2-40B4-BE49-F238E27FC236}">
                <a16:creationId xmlns:a16="http://schemas.microsoft.com/office/drawing/2014/main" id="{88CC6D64-F7C1-BFC7-4A32-30EC9E368AE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5867400"/>
            <a:ext cx="1320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2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88830ED-6DBE-6EB5-46AF-9178F09AE4F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DBD7975-4C9E-6E4B-B3B2-2A9DEF7A0337}"/>
              </a:ext>
            </a:extLst>
          </p:cNvPr>
          <p:cNvSpPr txBox="1"/>
          <p:nvPr/>
        </p:nvSpPr>
        <p:spPr>
          <a:xfrm>
            <a:off x="685800" y="482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3400" b="1">
                <a:solidFill>
                  <a:srgbClr val="0B1F3A"/>
                </a:solidFill>
                <a:latin typeface="Arial" panose="020B0604020202020204" pitchFamily="34" charset="0"/>
              </a:rPr>
              <a:t>More visitors mean more service needs</a:t>
            </a:r>
            <a:endParaRPr lang="zh-CN" altLang="en-US" sz="34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019CED2-6938-259A-EE57-5FE74659699C}"/>
              </a:ext>
            </a:extLst>
          </p:cNvPr>
          <p:cNvSpPr txBox="1"/>
          <p:nvPr/>
        </p:nvSpPr>
        <p:spPr>
          <a:xfrm>
            <a:off x="711200" y="1054100"/>
            <a:ext cx="9652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The project focuses on practical moments where language and process barriers become visible.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D465F53-3A94-C3C9-C5B8-50B17A1A235C}"/>
              </a:ext>
            </a:extLst>
          </p:cNvPr>
          <p:cNvSpPr/>
          <p:nvPr/>
        </p:nvSpPr>
        <p:spPr>
          <a:xfrm>
            <a:off x="685800" y="1447800"/>
            <a:ext cx="914400" cy="508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D990DADF-E1AD-530B-1E64-C076B7C66B3E}"/>
              </a:ext>
            </a:extLst>
          </p:cNvPr>
          <p:cNvSpPr/>
          <p:nvPr/>
        </p:nvSpPr>
        <p:spPr>
          <a:xfrm>
            <a:off x="685800" y="1968500"/>
            <a:ext cx="3302000" cy="1879600"/>
          </a:xfrm>
          <a:prstGeom prst="roundRect">
            <a:avLst/>
          </a:prstGeom>
          <a:solidFill>
            <a:srgbClr val="EAF6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68522D7-2C54-16B8-9AA6-E3D9E2EB5B54}"/>
              </a:ext>
            </a:extLst>
          </p:cNvPr>
          <p:cNvSpPr txBox="1"/>
          <p:nvPr/>
        </p:nvSpPr>
        <p:spPr>
          <a:xfrm>
            <a:off x="1041400" y="2336800"/>
            <a:ext cx="2032000" cy="67710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4400" b="1">
                <a:solidFill>
                  <a:srgbClr val="009EDB"/>
                </a:solidFill>
                <a:latin typeface="Arial" panose="020B0604020202020204" pitchFamily="34" charset="0"/>
              </a:rPr>
              <a:t>5.48M</a:t>
            </a:r>
            <a:endParaRPr lang="zh-CN" altLang="en-US" sz="4400" b="1">
              <a:solidFill>
                <a:srgbClr val="009EDB"/>
              </a:solidFill>
              <a:latin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0F7F4AE-42DD-9840-2E57-1CE30C25E322}"/>
              </a:ext>
            </a:extLst>
          </p:cNvPr>
          <p:cNvSpPr txBox="1"/>
          <p:nvPr/>
        </p:nvSpPr>
        <p:spPr>
          <a:xfrm>
            <a:off x="1066800" y="3098800"/>
            <a:ext cx="2413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 b="1">
                <a:solidFill>
                  <a:srgbClr val="0B1F3A"/>
                </a:solidFill>
                <a:latin typeface="Arial" panose="020B0604020202020204" pitchFamily="34" charset="0"/>
              </a:rPr>
              <a:t>inbound visitors in 2025</a:t>
            </a:r>
            <a:endParaRPr lang="zh-CN" altLang="en-US" sz="17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7DAD8A1-B61E-36E9-7690-0010C001F74D}"/>
              </a:ext>
            </a:extLst>
          </p:cNvPr>
          <p:cNvSpPr txBox="1"/>
          <p:nvPr/>
        </p:nvSpPr>
        <p:spPr>
          <a:xfrm>
            <a:off x="1066800" y="3492500"/>
            <a:ext cx="26035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000">
                <a:solidFill>
                  <a:srgbClr val="5F6B7A"/>
                </a:solidFill>
                <a:latin typeface="Arial" panose="020B0604020202020204" pitchFamily="34" charset="0"/>
              </a:rPr>
              <a:t>Source cited in the original deck: Beijing Municipal Bureau of Culture and Tourism.</a:t>
            </a:r>
            <a:endParaRPr lang="zh-CN" altLang="en-US" sz="10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B611511-E837-B6BC-9AE8-9C499CDF1A18}"/>
              </a:ext>
            </a:extLst>
          </p:cNvPr>
          <p:cNvSpPr/>
          <p:nvPr/>
        </p:nvSpPr>
        <p:spPr>
          <a:xfrm>
            <a:off x="4445000" y="1968500"/>
            <a:ext cx="2794000" cy="1879600"/>
          </a:xfrm>
          <a:prstGeom prst="roundRect">
            <a:avLst/>
          </a:prstGeom>
          <a:solidFill>
            <a:srgbClr val="EAF6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64CFCCC-917D-B167-69A8-7CA6B64C1CDE}"/>
              </a:ext>
            </a:extLst>
          </p:cNvPr>
          <p:cNvSpPr txBox="1"/>
          <p:nvPr/>
        </p:nvSpPr>
        <p:spPr>
          <a:xfrm>
            <a:off x="4800600" y="2336800"/>
            <a:ext cx="1905000" cy="67710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4400" b="1">
                <a:solidFill>
                  <a:srgbClr val="009EDB"/>
                </a:solidFill>
                <a:latin typeface="Arial" panose="020B0604020202020204" pitchFamily="34" charset="0"/>
              </a:rPr>
              <a:t>+39%</a:t>
            </a:r>
            <a:endParaRPr lang="zh-CN" altLang="en-US" sz="4400" b="1">
              <a:solidFill>
                <a:srgbClr val="009EDB"/>
              </a:solidFill>
              <a:latin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778457A-13DF-E207-8DE0-2BC0B3CCF1BE}"/>
              </a:ext>
            </a:extLst>
          </p:cNvPr>
          <p:cNvSpPr txBox="1"/>
          <p:nvPr/>
        </p:nvSpPr>
        <p:spPr>
          <a:xfrm>
            <a:off x="4826000" y="3098800"/>
            <a:ext cx="21590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 b="1">
                <a:solidFill>
                  <a:srgbClr val="0B1F3A"/>
                </a:solidFill>
                <a:latin typeface="Arial" panose="020B0604020202020204" pitchFamily="34" charset="0"/>
              </a:rPr>
              <a:t>year-on-year growth</a:t>
            </a:r>
            <a:endParaRPr lang="zh-CN" altLang="en-US" sz="17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B95DD919-7F94-15F6-EA6C-569F35E409FD}"/>
              </a:ext>
            </a:extLst>
          </p:cNvPr>
          <p:cNvSpPr/>
          <p:nvPr/>
        </p:nvSpPr>
        <p:spPr>
          <a:xfrm>
            <a:off x="7747000" y="1968500"/>
            <a:ext cx="3759200" cy="1879600"/>
          </a:xfrm>
          <a:prstGeom prst="roundRect">
            <a:avLst/>
          </a:prstGeom>
          <a:solidFill>
            <a:srgbClr val="0B1F3A"/>
          </a:solidFill>
          <a:ln w="12700">
            <a:solidFill>
              <a:srgbClr val="0B1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304CB0B-299E-5656-5161-A5AB2B571123}"/>
              </a:ext>
            </a:extLst>
          </p:cNvPr>
          <p:cNvSpPr txBox="1"/>
          <p:nvPr/>
        </p:nvSpPr>
        <p:spPr>
          <a:xfrm>
            <a:off x="8102600" y="2260600"/>
            <a:ext cx="27940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 b="1">
                <a:solidFill>
                  <a:srgbClr val="FFFFFF"/>
                </a:solidFill>
                <a:latin typeface="Arial" panose="020B0604020202020204" pitchFamily="34" charset="0"/>
              </a:rPr>
              <a:t>Key question</a:t>
            </a:r>
            <a:endParaRPr lang="zh-CN" altLang="en-US" sz="17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5A86897-705E-5F50-6101-7CFD97208FE2}"/>
              </a:ext>
            </a:extLst>
          </p:cNvPr>
          <p:cNvSpPr txBox="1"/>
          <p:nvPr/>
        </p:nvSpPr>
        <p:spPr>
          <a:xfrm>
            <a:off x="8102600" y="2667000"/>
            <a:ext cx="2794000" cy="110799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>
                <a:solidFill>
                  <a:srgbClr val="FFFFFF"/>
                </a:solidFill>
                <a:latin typeface="Arial" panose="020B0604020202020204" pitchFamily="34" charset="0"/>
              </a:rPr>
              <a:t>How can volunteers help foreign visitors navigate Beijing more confidently in everyday situations?</a:t>
            </a:r>
            <a:endParaRPr lang="zh-CN" alt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E984176F-0695-E940-9539-EBDBC11731BA}"/>
              </a:ext>
            </a:extLst>
          </p:cNvPr>
          <p:cNvSpPr/>
          <p:nvPr/>
        </p:nvSpPr>
        <p:spPr>
          <a:xfrm>
            <a:off x="685800" y="4318000"/>
            <a:ext cx="10820400" cy="15494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BFFA9BD6-45FF-9697-1565-C481FBA060A9}"/>
              </a:ext>
            </a:extLst>
          </p:cNvPr>
          <p:cNvSpPr/>
          <p:nvPr/>
        </p:nvSpPr>
        <p:spPr>
          <a:xfrm>
            <a:off x="914400" y="46101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CADCF26-8C23-230A-21A9-37B03A81A8AF}"/>
              </a:ext>
            </a:extLst>
          </p:cNvPr>
          <p:cNvSpPr txBox="1"/>
          <p:nvPr/>
        </p:nvSpPr>
        <p:spPr>
          <a:xfrm>
            <a:off x="1168400" y="4546600"/>
            <a:ext cx="101092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Visitors need clear, low-friction information at the exact moment of difficulty.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C38FF1EA-BCBB-FC73-5811-DCD06D236A51}"/>
              </a:ext>
            </a:extLst>
          </p:cNvPr>
          <p:cNvSpPr/>
          <p:nvPr/>
        </p:nvSpPr>
        <p:spPr>
          <a:xfrm>
            <a:off x="914400" y="53467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1DB5DDB-391C-2EBD-9F48-BAF053498C82}"/>
              </a:ext>
            </a:extLst>
          </p:cNvPr>
          <p:cNvSpPr txBox="1"/>
          <p:nvPr/>
        </p:nvSpPr>
        <p:spPr>
          <a:xfrm>
            <a:off x="1168400" y="5283200"/>
            <a:ext cx="101092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Volunteers need simple English tools that can be used quickly.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7005BF9C-B79D-C42A-15E0-24F5A9495A56}"/>
              </a:ext>
            </a:extLst>
          </p:cNvPr>
          <p:cNvSpPr/>
          <p:nvPr/>
        </p:nvSpPr>
        <p:spPr>
          <a:xfrm>
            <a:off x="914400" y="60833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1665CF0E-B478-E544-DA69-CCFCE29CA35C}"/>
              </a:ext>
            </a:extLst>
          </p:cNvPr>
          <p:cNvSpPr txBox="1"/>
          <p:nvPr/>
        </p:nvSpPr>
        <p:spPr>
          <a:xfrm>
            <a:off x="1168400" y="6019800"/>
            <a:ext cx="101092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The best solution should be portable, bilingual, and easy to test.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690B72F-FEB3-F07B-53D7-C65C92845C88}"/>
              </a:ext>
            </a:extLst>
          </p:cNvPr>
          <p:cNvSpPr/>
          <p:nvPr/>
        </p:nvSpPr>
        <p:spPr>
          <a:xfrm>
            <a:off x="685800" y="6477000"/>
            <a:ext cx="10820400" cy="15240"/>
          </a:xfrm>
          <a:prstGeom prst="rect">
            <a:avLst/>
          </a:prstGeom>
          <a:solidFill>
            <a:srgbClr val="D2E8F5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13749B8-A43E-E448-13DA-424074480367}"/>
              </a:ext>
            </a:extLst>
          </p:cNvPr>
          <p:cNvSpPr txBox="1"/>
          <p:nvPr/>
        </p:nvSpPr>
        <p:spPr>
          <a:xfrm>
            <a:off x="1803400" y="6578600"/>
            <a:ext cx="584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| Student Project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EF249EDD-7A7E-AAD8-0B97-25DD229A1E60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2/11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pic>
        <p:nvPicPr>
          <p:cNvPr id="27" name="图片 26" descr="TBB logo">
            <a:extLst>
              <a:ext uri="{FF2B5EF4-FFF2-40B4-BE49-F238E27FC236}">
                <a16:creationId xmlns:a16="http://schemas.microsoft.com/office/drawing/2014/main" id="{C1C0BA49-4559-7197-0D51-3A540A66FD8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9" name="图片 28" descr="Sanlitun International Volunteer Service logo">
            <a:extLst>
              <a:ext uri="{FF2B5EF4-FFF2-40B4-BE49-F238E27FC236}">
                <a16:creationId xmlns:a16="http://schemas.microsoft.com/office/drawing/2014/main" id="{AD734C87-1027-09AD-333C-38F8F3E08F5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44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F4937DF-FB66-9F92-CD6E-AC818A7C855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1C326BA-F3A5-14FC-79A1-CBEC9CC9094B}"/>
              </a:ext>
            </a:extLst>
          </p:cNvPr>
          <p:cNvSpPr txBox="1"/>
          <p:nvPr/>
        </p:nvSpPr>
        <p:spPr>
          <a:xfrm>
            <a:off x="685800" y="482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3400" b="1">
                <a:solidFill>
                  <a:srgbClr val="0B1F3A"/>
                </a:solidFill>
                <a:latin typeface="Arial" panose="020B0604020202020204" pitchFamily="34" charset="0"/>
              </a:rPr>
              <a:t>Research identified three service moments</a:t>
            </a:r>
            <a:endParaRPr lang="zh-CN" altLang="en-US" sz="34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DE4EE4B-F6D1-402E-B575-F511094EE2AF}"/>
              </a:ext>
            </a:extLst>
          </p:cNvPr>
          <p:cNvSpPr txBox="1"/>
          <p:nvPr/>
        </p:nvSpPr>
        <p:spPr>
          <a:xfrm>
            <a:off x="711200" y="1054100"/>
            <a:ext cx="9652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Interviews and observations helped identify where visitors and volunteers get stuck.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33B35AE-E81D-5822-723F-DE3008580EF5}"/>
              </a:ext>
            </a:extLst>
          </p:cNvPr>
          <p:cNvSpPr/>
          <p:nvPr/>
        </p:nvSpPr>
        <p:spPr>
          <a:xfrm>
            <a:off x="685800" y="1447800"/>
            <a:ext cx="914400" cy="508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F7515CDD-3BBA-3A82-3AA4-B2A9B2BED4C8}"/>
              </a:ext>
            </a:extLst>
          </p:cNvPr>
          <p:cNvSpPr/>
          <p:nvPr/>
        </p:nvSpPr>
        <p:spPr>
          <a:xfrm>
            <a:off x="685800" y="1905000"/>
            <a:ext cx="3302000" cy="14732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4E7D8D8-9E1C-94D2-9F36-6DC3EA124E1A}"/>
              </a:ext>
            </a:extLst>
          </p:cNvPr>
          <p:cNvSpPr txBox="1"/>
          <p:nvPr/>
        </p:nvSpPr>
        <p:spPr>
          <a:xfrm>
            <a:off x="965200" y="2209800"/>
            <a:ext cx="2717800" cy="3385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0B1F3A"/>
                </a:solidFill>
                <a:latin typeface="Arial" panose="020B0604020202020204" pitchFamily="34" charset="0"/>
              </a:rPr>
              <a:t>Local volunteers</a:t>
            </a:r>
            <a:endParaRPr lang="zh-CN" altLang="en-US" sz="22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87D917D-9080-D851-9E33-E11EFF168B73}"/>
              </a:ext>
            </a:extLst>
          </p:cNvPr>
          <p:cNvSpPr txBox="1"/>
          <p:nvPr/>
        </p:nvSpPr>
        <p:spPr>
          <a:xfrm>
            <a:off x="965200" y="2667000"/>
            <a:ext cx="2717800" cy="69249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Frontline helpers who understand common questions and communication gaps.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64C89001-4709-CB2E-76D2-9BA02EBCA1FC}"/>
              </a:ext>
            </a:extLst>
          </p:cNvPr>
          <p:cNvSpPr/>
          <p:nvPr/>
        </p:nvSpPr>
        <p:spPr>
          <a:xfrm>
            <a:off x="4445000" y="1905000"/>
            <a:ext cx="3302000" cy="14732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45D36C6-3D4B-7B63-8D84-D286DAEF593F}"/>
              </a:ext>
            </a:extLst>
          </p:cNvPr>
          <p:cNvSpPr txBox="1"/>
          <p:nvPr/>
        </p:nvSpPr>
        <p:spPr>
          <a:xfrm>
            <a:off x="4724400" y="2209800"/>
            <a:ext cx="2717800" cy="67710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0B1F3A"/>
                </a:solidFill>
                <a:latin typeface="Arial" panose="020B0604020202020204" pitchFamily="34" charset="0"/>
              </a:rPr>
              <a:t>International students</a:t>
            </a:r>
            <a:endParaRPr lang="zh-CN" altLang="en-US" sz="22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431F3EB-0955-5682-43DB-073709B25EEF}"/>
              </a:ext>
            </a:extLst>
          </p:cNvPr>
          <p:cNvSpPr txBox="1"/>
          <p:nvPr/>
        </p:nvSpPr>
        <p:spPr>
          <a:xfrm>
            <a:off x="4724400" y="2667000"/>
            <a:ext cx="2717800" cy="69249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Longer-term residents who have repeated experience with Beijing services.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AEC0400A-C2C1-E299-5F7D-62F73DBEF7B4}"/>
              </a:ext>
            </a:extLst>
          </p:cNvPr>
          <p:cNvSpPr/>
          <p:nvPr/>
        </p:nvSpPr>
        <p:spPr>
          <a:xfrm>
            <a:off x="8204200" y="1905000"/>
            <a:ext cx="3302000" cy="14732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361DA8-A4E1-AF08-0EBB-CA6F734D91F2}"/>
              </a:ext>
            </a:extLst>
          </p:cNvPr>
          <p:cNvSpPr txBox="1"/>
          <p:nvPr/>
        </p:nvSpPr>
        <p:spPr>
          <a:xfrm>
            <a:off x="8483600" y="2209800"/>
            <a:ext cx="2717800" cy="3385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0B1F3A"/>
                </a:solidFill>
                <a:latin typeface="Arial" panose="020B0604020202020204" pitchFamily="34" charset="0"/>
              </a:rPr>
              <a:t>Foreign visitors</a:t>
            </a:r>
            <a:endParaRPr lang="zh-CN" altLang="en-US" sz="22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85C0146-BFB7-1B85-0276-4630C7D91A1E}"/>
              </a:ext>
            </a:extLst>
          </p:cNvPr>
          <p:cNvSpPr txBox="1"/>
          <p:nvPr/>
        </p:nvSpPr>
        <p:spPr>
          <a:xfrm>
            <a:off x="8483600" y="2667000"/>
            <a:ext cx="271780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Short-term users who face pressure in unfamiliar scenarios.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362EB76-9064-B5AA-4E84-2C8B1A151371}"/>
              </a:ext>
            </a:extLst>
          </p:cNvPr>
          <p:cNvSpPr txBox="1"/>
          <p:nvPr/>
        </p:nvSpPr>
        <p:spPr>
          <a:xfrm>
            <a:off x="685800" y="4000500"/>
            <a:ext cx="5334000" cy="4001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600" b="1">
                <a:solidFill>
                  <a:srgbClr val="0B1F3A"/>
                </a:solidFill>
                <a:latin typeface="Arial" panose="020B0604020202020204" pitchFamily="34" charset="0"/>
              </a:rPr>
              <a:t>Three recurring pain points</a:t>
            </a:r>
            <a:endParaRPr lang="zh-CN" altLang="en-US" sz="26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E02A6A8C-8902-64C9-8F3C-EF8AC83E45F5}"/>
              </a:ext>
            </a:extLst>
          </p:cNvPr>
          <p:cNvSpPr/>
          <p:nvPr/>
        </p:nvSpPr>
        <p:spPr>
          <a:xfrm>
            <a:off x="685800" y="4572000"/>
            <a:ext cx="10820400" cy="16002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18B7FB3D-8EE4-4EB8-8076-75E0CD8E8BF7}"/>
              </a:ext>
            </a:extLst>
          </p:cNvPr>
          <p:cNvSpPr/>
          <p:nvPr/>
        </p:nvSpPr>
        <p:spPr>
          <a:xfrm>
            <a:off x="914400" y="48641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2BC2AF9-8380-9FE9-17C5-E76DC42DDCC9}"/>
              </a:ext>
            </a:extLst>
          </p:cNvPr>
          <p:cNvSpPr txBox="1"/>
          <p:nvPr/>
        </p:nvSpPr>
        <p:spPr>
          <a:xfrm>
            <a:off x="1168400" y="4800600"/>
            <a:ext cx="101092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Hospital visits: procedures, departments, payment, and medicine collection.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D1702105-B591-6BCE-6D1F-61554FE1D433}"/>
              </a:ext>
            </a:extLst>
          </p:cNvPr>
          <p:cNvSpPr/>
          <p:nvPr/>
        </p:nvSpPr>
        <p:spPr>
          <a:xfrm>
            <a:off x="914400" y="56007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7C719B9-C0F3-B626-B399-7BC83027D962}"/>
              </a:ext>
            </a:extLst>
          </p:cNvPr>
          <p:cNvSpPr txBox="1"/>
          <p:nvPr/>
        </p:nvSpPr>
        <p:spPr>
          <a:xfrm>
            <a:off x="1168400" y="5537200"/>
            <a:ext cx="101092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Volunteer communication: simple questions can become difficult without ready phrases.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F12A21B1-76A3-DD38-98B9-A71D051599AE}"/>
              </a:ext>
            </a:extLst>
          </p:cNvPr>
          <p:cNvSpPr/>
          <p:nvPr/>
        </p:nvSpPr>
        <p:spPr>
          <a:xfrm>
            <a:off x="914400" y="63373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D28E79B-8CDA-E64F-075B-A68ABCFBF4A8}"/>
              </a:ext>
            </a:extLst>
          </p:cNvPr>
          <p:cNvSpPr txBox="1"/>
          <p:nvPr/>
        </p:nvSpPr>
        <p:spPr>
          <a:xfrm>
            <a:off x="1168400" y="6273800"/>
            <a:ext cx="10109200" cy="2616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Dining: menus, allergies, spice levels, and etiquette are hard to explain.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F3701BB-9A67-F4C3-84DE-8B2594704DC5}"/>
              </a:ext>
            </a:extLst>
          </p:cNvPr>
          <p:cNvSpPr/>
          <p:nvPr/>
        </p:nvSpPr>
        <p:spPr>
          <a:xfrm>
            <a:off x="685800" y="6477000"/>
            <a:ext cx="10820400" cy="15240"/>
          </a:xfrm>
          <a:prstGeom prst="rect">
            <a:avLst/>
          </a:prstGeom>
          <a:solidFill>
            <a:srgbClr val="D2E8F5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3E0549E-0989-2148-027B-CE215E4078F1}"/>
              </a:ext>
            </a:extLst>
          </p:cNvPr>
          <p:cNvSpPr txBox="1"/>
          <p:nvPr/>
        </p:nvSpPr>
        <p:spPr>
          <a:xfrm>
            <a:off x="1803400" y="6578600"/>
            <a:ext cx="584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| Student Project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E73F0241-B57A-2D13-89FD-F770405C4FE4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3/11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pic>
        <p:nvPicPr>
          <p:cNvPr id="27" name="图片 26" descr="TBB logo">
            <a:extLst>
              <a:ext uri="{FF2B5EF4-FFF2-40B4-BE49-F238E27FC236}">
                <a16:creationId xmlns:a16="http://schemas.microsoft.com/office/drawing/2014/main" id="{FBE7ACF0-E795-55FF-A4A9-8F41DCD5EFE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9" name="图片 28" descr="Sanlitun International Volunteer Service logo">
            <a:extLst>
              <a:ext uri="{FF2B5EF4-FFF2-40B4-BE49-F238E27FC236}">
                <a16:creationId xmlns:a16="http://schemas.microsoft.com/office/drawing/2014/main" id="{0B99E044-3E7B-7626-F108-8E368A2AB40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01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621F250-5206-9621-70A1-F2338A6B27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C5336BC-59D5-2E81-D991-A65E3870CCDC}"/>
              </a:ext>
            </a:extLst>
          </p:cNvPr>
          <p:cNvSpPr txBox="1"/>
          <p:nvPr/>
        </p:nvSpPr>
        <p:spPr>
          <a:xfrm>
            <a:off x="685800" y="482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3400" b="1">
                <a:solidFill>
                  <a:srgbClr val="0B1F3A"/>
                </a:solidFill>
                <a:latin typeface="Arial" panose="020B0604020202020204" pitchFamily="34" charset="0"/>
              </a:rPr>
              <a:t>Problem 1: Hospital visits can feel stressful</a:t>
            </a:r>
            <a:endParaRPr lang="zh-CN" altLang="en-US" sz="34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B355125-83DD-9287-5313-DA8388663BFA}"/>
              </a:ext>
            </a:extLst>
          </p:cNvPr>
          <p:cNvSpPr txBox="1"/>
          <p:nvPr/>
        </p:nvSpPr>
        <p:spPr>
          <a:xfrm>
            <a:off x="711200" y="1054100"/>
            <a:ext cx="9652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Medical service is high-stakes, so confusion creates anxiety quickly.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028B6B6-9E4D-733F-A791-A74AF79DAD2E}"/>
              </a:ext>
            </a:extLst>
          </p:cNvPr>
          <p:cNvSpPr/>
          <p:nvPr/>
        </p:nvSpPr>
        <p:spPr>
          <a:xfrm>
            <a:off x="685800" y="1447800"/>
            <a:ext cx="914400" cy="508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E3471A22-08A5-5891-6055-66D68F7AC99B}"/>
              </a:ext>
            </a:extLst>
          </p:cNvPr>
          <p:cNvSpPr/>
          <p:nvPr/>
        </p:nvSpPr>
        <p:spPr>
          <a:xfrm>
            <a:off x="685800" y="1905000"/>
            <a:ext cx="4724400" cy="3708400"/>
          </a:xfrm>
          <a:prstGeom prst="roundRect">
            <a:avLst/>
          </a:prstGeom>
          <a:solidFill>
            <a:srgbClr val="EAF6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E0F1251-0E65-3D70-6F53-C2FEC7577BF9}"/>
              </a:ext>
            </a:extLst>
          </p:cNvPr>
          <p:cNvSpPr txBox="1"/>
          <p:nvPr/>
        </p:nvSpPr>
        <p:spPr>
          <a:xfrm>
            <a:off x="1041400" y="2260600"/>
            <a:ext cx="3302000" cy="76944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500" b="1">
                <a:solidFill>
                  <a:srgbClr val="0B1F3A"/>
                </a:solidFill>
                <a:latin typeface="Arial" panose="020B0604020202020204" pitchFamily="34" charset="0"/>
              </a:rPr>
              <a:t>What makes it difficult?</a:t>
            </a:r>
            <a:endParaRPr lang="zh-CN" altLang="en-US" sz="25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A4E4BCF-6F49-3DE6-9D21-4ED6C8391B31}"/>
              </a:ext>
            </a:extLst>
          </p:cNvPr>
          <p:cNvSpPr/>
          <p:nvPr/>
        </p:nvSpPr>
        <p:spPr>
          <a:xfrm>
            <a:off x="1016000" y="2895600"/>
            <a:ext cx="4064000" cy="20320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66004951-36DC-1B8D-7E4E-9199B1BF140E}"/>
              </a:ext>
            </a:extLst>
          </p:cNvPr>
          <p:cNvSpPr/>
          <p:nvPr/>
        </p:nvSpPr>
        <p:spPr>
          <a:xfrm>
            <a:off x="1244600" y="31877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71500E1-0387-1CDF-9623-540FF0C07647}"/>
              </a:ext>
            </a:extLst>
          </p:cNvPr>
          <p:cNvSpPr txBox="1"/>
          <p:nvPr/>
        </p:nvSpPr>
        <p:spPr>
          <a:xfrm>
            <a:off x="1498600" y="3124200"/>
            <a:ext cx="3352800" cy="7848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Visitors do not know how to register or choose the right department.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CD9C0458-E229-2997-865B-A7BC1E09ABF5}"/>
              </a:ext>
            </a:extLst>
          </p:cNvPr>
          <p:cNvSpPr/>
          <p:nvPr/>
        </p:nvSpPr>
        <p:spPr>
          <a:xfrm>
            <a:off x="1244600" y="39243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80FA507-143F-526B-A0D1-940944862491}"/>
              </a:ext>
            </a:extLst>
          </p:cNvPr>
          <p:cNvSpPr txBox="1"/>
          <p:nvPr/>
        </p:nvSpPr>
        <p:spPr>
          <a:xfrm>
            <a:off x="1498600" y="3860800"/>
            <a:ext cx="3352800" cy="7848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Payment, medical card, consultation, tests, and medicine collection are unfamiliar.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BB9AD8D0-6267-2415-F2CC-CD9503B7CC32}"/>
              </a:ext>
            </a:extLst>
          </p:cNvPr>
          <p:cNvSpPr/>
          <p:nvPr/>
        </p:nvSpPr>
        <p:spPr>
          <a:xfrm>
            <a:off x="1244600" y="46609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DDC953C-0D04-7B02-129B-818891951EB4}"/>
              </a:ext>
            </a:extLst>
          </p:cNvPr>
          <p:cNvSpPr txBox="1"/>
          <p:nvPr/>
        </p:nvSpPr>
        <p:spPr>
          <a:xfrm>
            <a:off x="1498600" y="4597400"/>
            <a:ext cx="3352800" cy="7848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Translation apps are not always practical in urgent or emotional situations.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0E99716D-0461-7D47-A76C-2E269B2E2597}"/>
              </a:ext>
            </a:extLst>
          </p:cNvPr>
          <p:cNvSpPr/>
          <p:nvPr/>
        </p:nvSpPr>
        <p:spPr>
          <a:xfrm>
            <a:off x="5969000" y="2108200"/>
            <a:ext cx="4851400" cy="2489200"/>
          </a:xfrm>
          <a:prstGeom prst="roundRect">
            <a:avLst/>
          </a:prstGeom>
          <a:solidFill>
            <a:srgbClr val="0B1F3A"/>
          </a:solidFill>
          <a:ln w="12700">
            <a:solidFill>
              <a:srgbClr val="0B1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35D5CC8-DDA6-06D0-C74D-B78917E4855C}"/>
              </a:ext>
            </a:extLst>
          </p:cNvPr>
          <p:cNvSpPr txBox="1"/>
          <p:nvPr/>
        </p:nvSpPr>
        <p:spPr>
          <a:xfrm>
            <a:off x="6350000" y="2463800"/>
            <a:ext cx="2794000" cy="3385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FFFFFF"/>
                </a:solidFill>
                <a:latin typeface="Arial" panose="020B0604020202020204" pitchFamily="34" charset="0"/>
              </a:rPr>
              <a:t>Visitor insight</a:t>
            </a:r>
            <a:endParaRPr lang="zh-CN" altLang="en-US" sz="22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892746B-B10C-FE71-AECD-A05594C54512}"/>
              </a:ext>
            </a:extLst>
          </p:cNvPr>
          <p:cNvSpPr txBox="1"/>
          <p:nvPr/>
        </p:nvSpPr>
        <p:spPr>
          <a:xfrm>
            <a:off x="6350000" y="2997200"/>
            <a:ext cx="3810000" cy="192360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500">
                <a:solidFill>
                  <a:srgbClr val="FFFFFF"/>
                </a:solidFill>
                <a:latin typeface="Arial" panose="020B0604020202020204" pitchFamily="34" charset="0"/>
              </a:rPr>
              <a:t>Even simple tasks can feel overwhelming when the process, vocabulary, and physical environment are new.</a:t>
            </a:r>
            <a:endParaRPr lang="zh-CN" altLang="en-US" sz="25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23DFA96-D8A2-2FCE-9AED-92EE85CEC791}"/>
              </a:ext>
            </a:extLst>
          </p:cNvPr>
          <p:cNvSpPr/>
          <p:nvPr/>
        </p:nvSpPr>
        <p:spPr>
          <a:xfrm>
            <a:off x="685800" y="6477000"/>
            <a:ext cx="10820400" cy="15240"/>
          </a:xfrm>
          <a:prstGeom prst="rect">
            <a:avLst/>
          </a:prstGeom>
          <a:solidFill>
            <a:srgbClr val="D2E8F5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6AF3AB0-4D0E-8718-5ACB-FB297C492CC4}"/>
              </a:ext>
            </a:extLst>
          </p:cNvPr>
          <p:cNvSpPr txBox="1"/>
          <p:nvPr/>
        </p:nvSpPr>
        <p:spPr>
          <a:xfrm>
            <a:off x="1803400" y="6578600"/>
            <a:ext cx="584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| Student Project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585166B-93CC-8BFE-B280-D3434F790AF1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4/11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图片 21" descr="TBB logo">
            <a:extLst>
              <a:ext uri="{FF2B5EF4-FFF2-40B4-BE49-F238E27FC236}">
                <a16:creationId xmlns:a16="http://schemas.microsoft.com/office/drawing/2014/main" id="{24BE6652-0EA0-D0A3-FEA7-75AC942614E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4" name="图片 23" descr="Sanlitun International Volunteer Service logo">
            <a:extLst>
              <a:ext uri="{FF2B5EF4-FFF2-40B4-BE49-F238E27FC236}">
                <a16:creationId xmlns:a16="http://schemas.microsoft.com/office/drawing/2014/main" id="{66ACBCD6-57F6-D085-9CDA-EDDD1D5CE65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361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C1FC08F-95E4-D14B-785C-2CAE88FD81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3AA77C6-07E5-03A5-F502-24E1C9D34537}"/>
              </a:ext>
            </a:extLst>
          </p:cNvPr>
          <p:cNvSpPr txBox="1"/>
          <p:nvPr/>
        </p:nvSpPr>
        <p:spPr>
          <a:xfrm>
            <a:off x="685800" y="482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3400" b="1">
                <a:solidFill>
                  <a:srgbClr val="0B1F3A"/>
                </a:solidFill>
                <a:latin typeface="Arial" panose="020B0604020202020204" pitchFamily="34" charset="0"/>
              </a:rPr>
              <a:t>Solution 1: Hospital guide card</a:t>
            </a:r>
            <a:endParaRPr lang="zh-CN" altLang="en-US" sz="34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05ED097-C232-3B6C-21CF-3249234EE594}"/>
              </a:ext>
            </a:extLst>
          </p:cNvPr>
          <p:cNvSpPr txBox="1"/>
          <p:nvPr/>
        </p:nvSpPr>
        <p:spPr>
          <a:xfrm>
            <a:off x="711200" y="1054100"/>
            <a:ext cx="9652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The card gives visitors a clear sequence before they ask for help.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DC462FE-753F-14AC-EE86-E933FCCCEC29}"/>
              </a:ext>
            </a:extLst>
          </p:cNvPr>
          <p:cNvSpPr/>
          <p:nvPr/>
        </p:nvSpPr>
        <p:spPr>
          <a:xfrm>
            <a:off x="685800" y="1447800"/>
            <a:ext cx="914400" cy="508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D6B2C01A-63D9-0B84-14E2-8D1604F5C4A4}"/>
              </a:ext>
            </a:extLst>
          </p:cNvPr>
          <p:cNvSpPr/>
          <p:nvPr/>
        </p:nvSpPr>
        <p:spPr>
          <a:xfrm>
            <a:off x="6070600" y="1803400"/>
            <a:ext cx="5207000" cy="3479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59891B1-A7DF-5FFA-38E3-CF4CB5CA2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280" y="2664753"/>
            <a:ext cx="2635641" cy="175709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772F69B-3FDB-351C-4409-C474EC9EFBF1}"/>
              </a:ext>
            </a:extLst>
          </p:cNvPr>
          <p:cNvSpPr txBox="1"/>
          <p:nvPr/>
        </p:nvSpPr>
        <p:spPr>
          <a:xfrm>
            <a:off x="736600" y="1905000"/>
            <a:ext cx="3810000" cy="3847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500" b="1">
                <a:solidFill>
                  <a:srgbClr val="0B1F3A"/>
                </a:solidFill>
                <a:latin typeface="Arial" panose="020B0604020202020204" pitchFamily="34" charset="0"/>
              </a:rPr>
              <a:t>What the card includes</a:t>
            </a:r>
            <a:endParaRPr lang="zh-CN" altLang="en-US" sz="25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3E3F1DF7-57C1-E69D-5295-C976CBB45475}"/>
              </a:ext>
            </a:extLst>
          </p:cNvPr>
          <p:cNvSpPr/>
          <p:nvPr/>
        </p:nvSpPr>
        <p:spPr>
          <a:xfrm>
            <a:off x="685800" y="2514600"/>
            <a:ext cx="4699000" cy="22606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25CE8E24-A7E9-5B79-4475-32F7C0CF7853}"/>
              </a:ext>
            </a:extLst>
          </p:cNvPr>
          <p:cNvSpPr/>
          <p:nvPr/>
        </p:nvSpPr>
        <p:spPr>
          <a:xfrm>
            <a:off x="914400" y="28067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061EB99-1B17-5FA8-164A-7885259E62B6}"/>
              </a:ext>
            </a:extLst>
          </p:cNvPr>
          <p:cNvSpPr txBox="1"/>
          <p:nvPr/>
        </p:nvSpPr>
        <p:spPr>
          <a:xfrm>
            <a:off x="1168400" y="2743200"/>
            <a:ext cx="39878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Step-by-step hospital process from appointment to follow-up.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62EF6D86-0571-AE30-B54A-0199F961CD93}"/>
              </a:ext>
            </a:extLst>
          </p:cNvPr>
          <p:cNvSpPr/>
          <p:nvPr/>
        </p:nvSpPr>
        <p:spPr>
          <a:xfrm>
            <a:off x="914400" y="35433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DA98971-59A2-EF94-5D47-FAC92AB56371}"/>
              </a:ext>
            </a:extLst>
          </p:cNvPr>
          <p:cNvSpPr txBox="1"/>
          <p:nvPr/>
        </p:nvSpPr>
        <p:spPr>
          <a:xfrm>
            <a:off x="1168400" y="3479800"/>
            <a:ext cx="39878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Passport, language, arrival, payment, rules, and help reminders.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23EF3D2E-BA82-4104-C6F1-0D64498A7270}"/>
              </a:ext>
            </a:extLst>
          </p:cNvPr>
          <p:cNvSpPr/>
          <p:nvPr/>
        </p:nvSpPr>
        <p:spPr>
          <a:xfrm>
            <a:off x="914400" y="42799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6040E8B-9F11-1755-F058-6905A07EA1BE}"/>
              </a:ext>
            </a:extLst>
          </p:cNvPr>
          <p:cNvSpPr txBox="1"/>
          <p:nvPr/>
        </p:nvSpPr>
        <p:spPr>
          <a:xfrm>
            <a:off x="1168400" y="4216400"/>
            <a:ext cx="39878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Chinese and English wording to reduce uncertainty for visitors and volunteers.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71BB1139-7509-9E14-DC64-41CD7F21EA2B}"/>
              </a:ext>
            </a:extLst>
          </p:cNvPr>
          <p:cNvSpPr/>
          <p:nvPr/>
        </p:nvSpPr>
        <p:spPr>
          <a:xfrm>
            <a:off x="685800" y="5181600"/>
            <a:ext cx="4699000" cy="635000"/>
          </a:xfrm>
          <a:prstGeom prst="roundRect">
            <a:avLst/>
          </a:prstGeom>
          <a:solidFill>
            <a:srgbClr val="EAF6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5440FFB-B82D-5CBF-B761-696CB79C0878}"/>
              </a:ext>
            </a:extLst>
          </p:cNvPr>
          <p:cNvSpPr txBox="1"/>
          <p:nvPr/>
        </p:nvSpPr>
        <p:spPr>
          <a:xfrm>
            <a:off x="939800" y="5359400"/>
            <a:ext cx="414020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 b="1">
                <a:solidFill>
                  <a:srgbClr val="0B1F3A"/>
                </a:solidFill>
                <a:latin typeface="Arial" panose="020B0604020202020204" pitchFamily="34" charset="0"/>
              </a:rPr>
              <a:t>Impact: less confusion and faster communication.</a:t>
            </a:r>
            <a:endParaRPr lang="zh-CN" altLang="en-US" sz="15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EC0E59C-D7F4-5AE3-26A7-EC7EFF836C03}"/>
              </a:ext>
            </a:extLst>
          </p:cNvPr>
          <p:cNvSpPr/>
          <p:nvPr/>
        </p:nvSpPr>
        <p:spPr>
          <a:xfrm>
            <a:off x="685800" y="6477000"/>
            <a:ext cx="10820400" cy="15240"/>
          </a:xfrm>
          <a:prstGeom prst="rect">
            <a:avLst/>
          </a:prstGeom>
          <a:solidFill>
            <a:srgbClr val="D2E8F5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373668D-1878-B979-58AD-DD56D203E973}"/>
              </a:ext>
            </a:extLst>
          </p:cNvPr>
          <p:cNvSpPr txBox="1"/>
          <p:nvPr/>
        </p:nvSpPr>
        <p:spPr>
          <a:xfrm>
            <a:off x="1803400" y="6578600"/>
            <a:ext cx="584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| Student Project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92925F9-F84F-E044-3187-6EB6BC47703F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5/11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4C4AD7C-295E-4B67-322C-E6854A2E8315}"/>
              </a:ext>
            </a:extLst>
          </p:cNvPr>
          <p:cNvSpPr/>
          <p:nvPr/>
        </p:nvSpPr>
        <p:spPr>
          <a:xfrm>
            <a:off x="5537200" y="1879600"/>
            <a:ext cx="5740400" cy="3962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11EAA282-F197-0FDB-F6BF-1E8491D41A7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400" y="2082800"/>
            <a:ext cx="5334000" cy="3556000"/>
          </a:xfrm>
          <a:prstGeom prst="rect">
            <a:avLst/>
          </a:prstGeom>
        </p:spPr>
      </p:pic>
      <p:pic>
        <p:nvPicPr>
          <p:cNvPr id="24" name="图片 23" descr="TBB logo">
            <a:extLst>
              <a:ext uri="{FF2B5EF4-FFF2-40B4-BE49-F238E27FC236}">
                <a16:creationId xmlns:a16="http://schemas.microsoft.com/office/drawing/2014/main" id="{82FCA258-AA8B-B302-AD1B-CEEF7001A1C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6" name="图片 25" descr="Sanlitun International Volunteer Service logo">
            <a:extLst>
              <a:ext uri="{FF2B5EF4-FFF2-40B4-BE49-F238E27FC236}">
                <a16:creationId xmlns:a16="http://schemas.microsoft.com/office/drawing/2014/main" id="{6CB7E539-1AC8-CAD5-682A-C92C5B366BC1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6C196B8-9EEC-0D0C-F68D-463FFC51C98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307FB0B-2D93-D7C1-B484-787E32BC699C}"/>
              </a:ext>
            </a:extLst>
          </p:cNvPr>
          <p:cNvSpPr txBox="1"/>
          <p:nvPr/>
        </p:nvSpPr>
        <p:spPr>
          <a:xfrm>
            <a:off x="685800" y="482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3400" b="1">
                <a:solidFill>
                  <a:srgbClr val="0B1F3A"/>
                </a:solidFill>
                <a:latin typeface="Arial" panose="020B0604020202020204" pitchFamily="34" charset="0"/>
              </a:rPr>
              <a:t>Problem 2: Volunteers need ready English</a:t>
            </a:r>
            <a:endParaRPr lang="zh-CN" altLang="en-US" sz="34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5E1E854-14CB-D87A-963B-78E72FC9E532}"/>
              </a:ext>
            </a:extLst>
          </p:cNvPr>
          <p:cNvSpPr txBox="1"/>
          <p:nvPr/>
        </p:nvSpPr>
        <p:spPr>
          <a:xfrm>
            <a:off x="711200" y="1054100"/>
            <a:ext cx="9652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The challenge is not willingness; it is having ready language in the moment.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B80CBB5-4582-A3E0-1A4A-A39DDD6BECB5}"/>
              </a:ext>
            </a:extLst>
          </p:cNvPr>
          <p:cNvSpPr/>
          <p:nvPr/>
        </p:nvSpPr>
        <p:spPr>
          <a:xfrm>
            <a:off x="685800" y="1447800"/>
            <a:ext cx="914400" cy="508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8B969415-88FB-080D-B37A-0D0BA09B33C6}"/>
              </a:ext>
            </a:extLst>
          </p:cNvPr>
          <p:cNvSpPr/>
          <p:nvPr/>
        </p:nvSpPr>
        <p:spPr>
          <a:xfrm>
            <a:off x="685800" y="1905000"/>
            <a:ext cx="3276600" cy="29210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262FBEB-EE30-32B9-B1D5-BB70E820F66D}"/>
              </a:ext>
            </a:extLst>
          </p:cNvPr>
          <p:cNvSpPr txBox="1"/>
          <p:nvPr/>
        </p:nvSpPr>
        <p:spPr>
          <a:xfrm>
            <a:off x="990600" y="2260600"/>
            <a:ext cx="2667000" cy="67710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0B1F3A"/>
                </a:solidFill>
                <a:latin typeface="Arial" panose="020B0604020202020204" pitchFamily="34" charset="0"/>
              </a:rPr>
              <a:t>Volunteer limitations</a:t>
            </a:r>
            <a:endParaRPr lang="zh-CN" altLang="en-US" sz="22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F1217B2-CA58-62F1-465F-08C4C7BC0EB8}"/>
              </a:ext>
            </a:extLst>
          </p:cNvPr>
          <p:cNvSpPr txBox="1"/>
          <p:nvPr/>
        </p:nvSpPr>
        <p:spPr>
          <a:xfrm>
            <a:off x="990600" y="2794000"/>
            <a:ext cx="2540000" cy="123110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000">
                <a:solidFill>
                  <a:srgbClr val="5F6B7A"/>
                </a:solidFill>
                <a:latin typeface="Arial" panose="020B0604020202020204" pitchFamily="34" charset="0"/>
              </a:rPr>
              <a:t>Some volunteers know the answer but are unsure how to say it clearly in English.</a:t>
            </a:r>
            <a:endParaRPr lang="zh-CN" altLang="en-US" sz="20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BC5A4A49-1143-71FB-2503-0C17605ECA24}"/>
              </a:ext>
            </a:extLst>
          </p:cNvPr>
          <p:cNvSpPr/>
          <p:nvPr/>
        </p:nvSpPr>
        <p:spPr>
          <a:xfrm>
            <a:off x="4445000" y="1905000"/>
            <a:ext cx="3276600" cy="29210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E5DB607-5C7C-1A99-6B74-B726CD2A832D}"/>
              </a:ext>
            </a:extLst>
          </p:cNvPr>
          <p:cNvSpPr txBox="1"/>
          <p:nvPr/>
        </p:nvSpPr>
        <p:spPr>
          <a:xfrm>
            <a:off x="4749800" y="2260600"/>
            <a:ext cx="2667000" cy="3385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0B1F3A"/>
                </a:solidFill>
                <a:latin typeface="Arial" panose="020B0604020202020204" pitchFamily="34" charset="0"/>
              </a:rPr>
              <a:t>Simple questions</a:t>
            </a:r>
            <a:endParaRPr lang="zh-CN" altLang="en-US" sz="22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97677A0-B3BC-F550-8CFE-A49C3A10161A}"/>
              </a:ext>
            </a:extLst>
          </p:cNvPr>
          <p:cNvSpPr txBox="1"/>
          <p:nvPr/>
        </p:nvSpPr>
        <p:spPr>
          <a:xfrm>
            <a:off x="4749800" y="2794000"/>
            <a:ext cx="2540000" cy="153888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000">
                <a:solidFill>
                  <a:srgbClr val="5F6B7A"/>
                </a:solidFill>
                <a:latin typeface="Arial" panose="020B0604020202020204" pitchFamily="34" charset="0"/>
              </a:rPr>
              <a:t>Directions, subway routes, prices, and nearby services need quick and accurate responses.</a:t>
            </a:r>
            <a:endParaRPr lang="zh-CN" altLang="en-US" sz="20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A5A9564-453B-98BD-2BBF-725D7FC55736}"/>
              </a:ext>
            </a:extLst>
          </p:cNvPr>
          <p:cNvSpPr/>
          <p:nvPr/>
        </p:nvSpPr>
        <p:spPr>
          <a:xfrm>
            <a:off x="8204200" y="1905000"/>
            <a:ext cx="3276600" cy="29210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A1DF17F-87FF-5E47-372F-E78FFF6B2569}"/>
              </a:ext>
            </a:extLst>
          </p:cNvPr>
          <p:cNvSpPr txBox="1"/>
          <p:nvPr/>
        </p:nvSpPr>
        <p:spPr>
          <a:xfrm>
            <a:off x="8509000" y="2260600"/>
            <a:ext cx="2667000" cy="3385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0B1F3A"/>
                </a:solidFill>
                <a:latin typeface="Arial" panose="020B0604020202020204" pitchFamily="34" charset="0"/>
              </a:rPr>
              <a:t>Practical need</a:t>
            </a:r>
            <a:endParaRPr lang="zh-CN" altLang="en-US" sz="22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6CACF40-07F7-D78B-8D33-1DE6D1DA3B0F}"/>
              </a:ext>
            </a:extLst>
          </p:cNvPr>
          <p:cNvSpPr txBox="1"/>
          <p:nvPr/>
        </p:nvSpPr>
        <p:spPr>
          <a:xfrm>
            <a:off x="8509000" y="2794000"/>
            <a:ext cx="2540000" cy="123110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000">
                <a:solidFill>
                  <a:srgbClr val="5F6B7A"/>
                </a:solidFill>
                <a:latin typeface="Arial" panose="020B0604020202020204" pitchFamily="34" charset="0"/>
              </a:rPr>
              <a:t>A phrase guide is more useful in service settings than a long formal English course.</a:t>
            </a:r>
            <a:endParaRPr lang="zh-CN" altLang="en-US" sz="20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6E3A82FA-2BDF-7F52-B764-F029AAEE491B}"/>
              </a:ext>
            </a:extLst>
          </p:cNvPr>
          <p:cNvSpPr/>
          <p:nvPr/>
        </p:nvSpPr>
        <p:spPr>
          <a:xfrm>
            <a:off x="685800" y="5334000"/>
            <a:ext cx="10795000" cy="508000"/>
          </a:xfrm>
          <a:prstGeom prst="roundRect">
            <a:avLst/>
          </a:prstGeom>
          <a:solidFill>
            <a:srgbClr val="EAF6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077A136-BB04-C2F6-074F-5690096D441F}"/>
              </a:ext>
            </a:extLst>
          </p:cNvPr>
          <p:cNvSpPr txBox="1"/>
          <p:nvPr/>
        </p:nvSpPr>
        <p:spPr>
          <a:xfrm>
            <a:off x="1016000" y="5473700"/>
            <a:ext cx="100330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b="1">
                <a:solidFill>
                  <a:srgbClr val="0B1F3A"/>
                </a:solidFill>
                <a:latin typeface="Arial" panose="020B0604020202020204" pitchFamily="34" charset="0"/>
              </a:rPr>
              <a:t>The goal is to make first contact friendly, calm, and understandable.</a:t>
            </a:r>
            <a:endParaRPr lang="zh-CN" altLang="en-US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478B21C-E727-96AD-2117-FEE5C4EF5D08}"/>
              </a:ext>
            </a:extLst>
          </p:cNvPr>
          <p:cNvSpPr/>
          <p:nvPr/>
        </p:nvSpPr>
        <p:spPr>
          <a:xfrm>
            <a:off x="685800" y="6477000"/>
            <a:ext cx="10820400" cy="15240"/>
          </a:xfrm>
          <a:prstGeom prst="rect">
            <a:avLst/>
          </a:prstGeom>
          <a:solidFill>
            <a:srgbClr val="D2E8F5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95E6B63-49C5-C8BE-D90E-33A49E8A74C8}"/>
              </a:ext>
            </a:extLst>
          </p:cNvPr>
          <p:cNvSpPr txBox="1"/>
          <p:nvPr/>
        </p:nvSpPr>
        <p:spPr>
          <a:xfrm>
            <a:off x="1803400" y="6578600"/>
            <a:ext cx="584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| Student Project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CA1BDC1-40C0-859F-A3C1-D8D5556505EC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6/11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图片 20" descr="TBB logo">
            <a:extLst>
              <a:ext uri="{FF2B5EF4-FFF2-40B4-BE49-F238E27FC236}">
                <a16:creationId xmlns:a16="http://schemas.microsoft.com/office/drawing/2014/main" id="{6C836315-8501-419C-5D15-D8E4B94B67B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3" name="图片 22" descr="Sanlitun International Volunteer Service logo">
            <a:extLst>
              <a:ext uri="{FF2B5EF4-FFF2-40B4-BE49-F238E27FC236}">
                <a16:creationId xmlns:a16="http://schemas.microsoft.com/office/drawing/2014/main" id="{458C8D5F-1ADF-44D2-7C55-30F3FA8F911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38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45CD285-3F54-897A-1F70-4ADAE9F533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7570A39-0BFF-6419-9017-4B4524DD3CE9}"/>
              </a:ext>
            </a:extLst>
          </p:cNvPr>
          <p:cNvSpPr txBox="1"/>
          <p:nvPr/>
        </p:nvSpPr>
        <p:spPr>
          <a:xfrm>
            <a:off x="685800" y="482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fr-FR" altLang="zh-CN" sz="3400" b="1">
                <a:solidFill>
                  <a:srgbClr val="0B1F3A"/>
                </a:solidFill>
                <a:latin typeface="Arial" panose="020B0604020202020204" pitchFamily="34" charset="0"/>
              </a:rPr>
              <a:t>Solution 2: Volunteer phrase guide</a:t>
            </a:r>
            <a:endParaRPr lang="zh-CN" altLang="en-US" sz="34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6BCE2EB-F116-8DCD-29A5-D2E42EE2D59C}"/>
              </a:ext>
            </a:extLst>
          </p:cNvPr>
          <p:cNvSpPr txBox="1"/>
          <p:nvPr/>
        </p:nvSpPr>
        <p:spPr>
          <a:xfrm>
            <a:off x="711200" y="1054100"/>
            <a:ext cx="9652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It supports both what volunteers can say and what visitors may ask.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F0740B1-3933-0A5B-6F03-9C757D6C8593}"/>
              </a:ext>
            </a:extLst>
          </p:cNvPr>
          <p:cNvSpPr/>
          <p:nvPr/>
        </p:nvSpPr>
        <p:spPr>
          <a:xfrm>
            <a:off x="685800" y="1447800"/>
            <a:ext cx="914400" cy="508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99B075DA-5302-799B-39D5-F7039D02B979}"/>
              </a:ext>
            </a:extLst>
          </p:cNvPr>
          <p:cNvSpPr/>
          <p:nvPr/>
        </p:nvSpPr>
        <p:spPr>
          <a:xfrm>
            <a:off x="5410200" y="1651000"/>
            <a:ext cx="6096000" cy="4064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1AEEEAC-6CBD-8D6D-3DD3-B43814F7D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978" y="2478852"/>
            <a:ext cx="3612444" cy="240829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3AFDC83-0C95-4DA3-4D5F-5FE5E9AB2EA5}"/>
              </a:ext>
            </a:extLst>
          </p:cNvPr>
          <p:cNvSpPr txBox="1"/>
          <p:nvPr/>
        </p:nvSpPr>
        <p:spPr>
          <a:xfrm>
            <a:off x="736600" y="1905000"/>
            <a:ext cx="3556000" cy="3847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500" b="1">
                <a:solidFill>
                  <a:srgbClr val="0B1F3A"/>
                </a:solidFill>
                <a:latin typeface="Arial" panose="020B0604020202020204" pitchFamily="34" charset="0"/>
              </a:rPr>
              <a:t>Design logic</a:t>
            </a:r>
            <a:endParaRPr lang="zh-CN" altLang="en-US" sz="25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763E4D86-BFC3-0CD3-147F-944C1EECBF2D}"/>
              </a:ext>
            </a:extLst>
          </p:cNvPr>
          <p:cNvSpPr/>
          <p:nvPr/>
        </p:nvSpPr>
        <p:spPr>
          <a:xfrm>
            <a:off x="685800" y="2514600"/>
            <a:ext cx="4191000" cy="25146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F48F4FEF-3ED5-297E-260C-F80D15DB8315}"/>
              </a:ext>
            </a:extLst>
          </p:cNvPr>
          <p:cNvSpPr/>
          <p:nvPr/>
        </p:nvSpPr>
        <p:spPr>
          <a:xfrm>
            <a:off x="914400" y="28067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E4FDC58-EDF7-305A-4F99-4455013EAC18}"/>
              </a:ext>
            </a:extLst>
          </p:cNvPr>
          <p:cNvSpPr txBox="1"/>
          <p:nvPr/>
        </p:nvSpPr>
        <p:spPr>
          <a:xfrm>
            <a:off x="1168400" y="2743200"/>
            <a:ext cx="3479800" cy="7848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Common helping phrases for directions, translation, tickets, and basic support.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D19B1243-A5BE-D5C1-C712-D22A9B2E52E2}"/>
              </a:ext>
            </a:extLst>
          </p:cNvPr>
          <p:cNvSpPr/>
          <p:nvPr/>
        </p:nvSpPr>
        <p:spPr>
          <a:xfrm>
            <a:off x="914400" y="35433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08EF42D-C619-37A6-A4F8-37BE6BAB6E6E}"/>
              </a:ext>
            </a:extLst>
          </p:cNvPr>
          <p:cNvSpPr txBox="1"/>
          <p:nvPr/>
        </p:nvSpPr>
        <p:spPr>
          <a:xfrm>
            <a:off x="1168400" y="3479800"/>
            <a:ext cx="34798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Likely visitor questions with short response patterns.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3B601037-DEAA-DA3D-E238-6E15B8A55EB7}"/>
              </a:ext>
            </a:extLst>
          </p:cNvPr>
          <p:cNvSpPr/>
          <p:nvPr/>
        </p:nvSpPr>
        <p:spPr>
          <a:xfrm>
            <a:off x="914400" y="4279900"/>
            <a:ext cx="101600" cy="101600"/>
          </a:xfrm>
          <a:prstGeom prst="round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FC428E3-607A-BD8A-803F-568111CC455C}"/>
              </a:ext>
            </a:extLst>
          </p:cNvPr>
          <p:cNvSpPr txBox="1"/>
          <p:nvPr/>
        </p:nvSpPr>
        <p:spPr>
          <a:xfrm>
            <a:off x="1168400" y="4216400"/>
            <a:ext cx="3479800" cy="7848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Service reminders: smile, listen, be honest, respect privacy, and know emergency numbers.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F91474A-9B39-3C6B-AF62-9D18EA2480C0}"/>
              </a:ext>
            </a:extLst>
          </p:cNvPr>
          <p:cNvSpPr/>
          <p:nvPr/>
        </p:nvSpPr>
        <p:spPr>
          <a:xfrm>
            <a:off x="685800" y="6477000"/>
            <a:ext cx="10820400" cy="15240"/>
          </a:xfrm>
          <a:prstGeom prst="rect">
            <a:avLst/>
          </a:prstGeom>
          <a:solidFill>
            <a:srgbClr val="D2E8F5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EAF9258-45C2-71F8-A34A-D19649150CED}"/>
              </a:ext>
            </a:extLst>
          </p:cNvPr>
          <p:cNvSpPr txBox="1"/>
          <p:nvPr/>
        </p:nvSpPr>
        <p:spPr>
          <a:xfrm>
            <a:off x="1803400" y="6578600"/>
            <a:ext cx="584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| Student Project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60C9EBF-F81D-E19C-4965-5ED83FD27A68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7/11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F4B7BA65-1E06-1CBF-B3E8-95393588DF68}"/>
              </a:ext>
            </a:extLst>
          </p:cNvPr>
          <p:cNvSpPr/>
          <p:nvPr/>
        </p:nvSpPr>
        <p:spPr>
          <a:xfrm>
            <a:off x="5232400" y="1879600"/>
            <a:ext cx="6197600" cy="426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72E7B4EF-ADBC-164F-FAC3-431BAFDD531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00" y="2082800"/>
            <a:ext cx="5791200" cy="3860800"/>
          </a:xfrm>
          <a:prstGeom prst="rect">
            <a:avLst/>
          </a:prstGeom>
        </p:spPr>
      </p:pic>
      <p:pic>
        <p:nvPicPr>
          <p:cNvPr id="22" name="图片 21" descr="TBB logo">
            <a:extLst>
              <a:ext uri="{FF2B5EF4-FFF2-40B4-BE49-F238E27FC236}">
                <a16:creationId xmlns:a16="http://schemas.microsoft.com/office/drawing/2014/main" id="{898DF84E-2897-C808-9C45-352853D4389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4" name="图片 23" descr="Sanlitun International Volunteer Service logo">
            <a:extLst>
              <a:ext uri="{FF2B5EF4-FFF2-40B4-BE49-F238E27FC236}">
                <a16:creationId xmlns:a16="http://schemas.microsoft.com/office/drawing/2014/main" id="{BA8645D1-92E7-CDF4-E581-8334596E5696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4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44FFD84-21CD-7581-B0F7-7AFFB0741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4C7C5C9-1F85-2F7B-A9C6-A08FD46D2633}"/>
              </a:ext>
            </a:extLst>
          </p:cNvPr>
          <p:cNvSpPr txBox="1"/>
          <p:nvPr/>
        </p:nvSpPr>
        <p:spPr>
          <a:xfrm>
            <a:off x="685800" y="482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3400" b="1">
                <a:solidFill>
                  <a:srgbClr val="0B1F3A"/>
                </a:solidFill>
                <a:latin typeface="Arial" panose="020B0604020202020204" pitchFamily="34" charset="0"/>
              </a:rPr>
              <a:t>Problem 3: Dining needs clear language</a:t>
            </a:r>
            <a:endParaRPr lang="zh-CN" altLang="en-US" sz="34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3E5B20A-C476-6D1A-7204-5EFB97D2A982}"/>
              </a:ext>
            </a:extLst>
          </p:cNvPr>
          <p:cNvSpPr txBox="1"/>
          <p:nvPr/>
        </p:nvSpPr>
        <p:spPr>
          <a:xfrm>
            <a:off x="711200" y="1054100"/>
            <a:ext cx="9652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Dining should be enjoyable, but uncertainty can make it stressful.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4C3D044-9C87-B83B-419F-D3DB64C68AA7}"/>
              </a:ext>
            </a:extLst>
          </p:cNvPr>
          <p:cNvSpPr/>
          <p:nvPr/>
        </p:nvSpPr>
        <p:spPr>
          <a:xfrm>
            <a:off x="685800" y="1447800"/>
            <a:ext cx="914400" cy="508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C594C09-358D-8145-138C-5E21DB179845}"/>
              </a:ext>
            </a:extLst>
          </p:cNvPr>
          <p:cNvSpPr/>
          <p:nvPr/>
        </p:nvSpPr>
        <p:spPr>
          <a:xfrm>
            <a:off x="685800" y="1905000"/>
            <a:ext cx="10795000" cy="31242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31AA3AB-0DD2-A803-D314-AAC72BA2E6E1}"/>
              </a:ext>
            </a:extLst>
          </p:cNvPr>
          <p:cNvSpPr txBox="1"/>
          <p:nvPr/>
        </p:nvSpPr>
        <p:spPr>
          <a:xfrm>
            <a:off x="1041400" y="2336800"/>
            <a:ext cx="2794000" cy="3385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0B1F3A"/>
                </a:solidFill>
                <a:latin typeface="Arial" panose="020B0604020202020204" pitchFamily="34" charset="0"/>
              </a:rPr>
              <a:t>Unfamiliar menus</a:t>
            </a:r>
            <a:endParaRPr lang="zh-CN" altLang="en-US" sz="22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0AE0093-F1FE-507B-FB47-F05D9DBB80CA}"/>
              </a:ext>
            </a:extLst>
          </p:cNvPr>
          <p:cNvSpPr/>
          <p:nvPr/>
        </p:nvSpPr>
        <p:spPr>
          <a:xfrm>
            <a:off x="1041400" y="2781300"/>
            <a:ext cx="635000" cy="50800"/>
          </a:xfrm>
          <a:prstGeom prst="rect">
            <a:avLst/>
          </a:prstGeom>
          <a:solidFill>
            <a:srgbClr val="EC7C26"/>
          </a:solidFill>
          <a:ln w="12700">
            <a:solidFill>
              <a:srgbClr val="EC7C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F44F4C2-6712-8866-AB5D-5FCD1CD054C7}"/>
              </a:ext>
            </a:extLst>
          </p:cNvPr>
          <p:cNvSpPr txBox="1"/>
          <p:nvPr/>
        </p:nvSpPr>
        <p:spPr>
          <a:xfrm>
            <a:off x="1041400" y="3048000"/>
            <a:ext cx="2794000" cy="110799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>
                <a:solidFill>
                  <a:srgbClr val="5F6B7A"/>
                </a:solidFill>
                <a:latin typeface="Arial" panose="020B0604020202020204" pitchFamily="34" charset="0"/>
              </a:rPr>
              <a:t>Dish names, ingredients, cooking methods, and spice levels are not always clear.</a:t>
            </a:r>
            <a:endParaRPr lang="zh-CN" altLang="en-US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7D31BB4-83F3-FB43-0CCA-825E7F063F3E}"/>
              </a:ext>
            </a:extLst>
          </p:cNvPr>
          <p:cNvSpPr txBox="1"/>
          <p:nvPr/>
        </p:nvSpPr>
        <p:spPr>
          <a:xfrm>
            <a:off x="4546600" y="2336800"/>
            <a:ext cx="2794000" cy="3385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0B1F3A"/>
                </a:solidFill>
                <a:latin typeface="Arial" panose="020B0604020202020204" pitchFamily="34" charset="0"/>
              </a:rPr>
              <a:t>Dietary restrictions</a:t>
            </a:r>
            <a:endParaRPr lang="zh-CN" altLang="en-US" sz="22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0117591-9268-4207-A4F6-22662553968B}"/>
              </a:ext>
            </a:extLst>
          </p:cNvPr>
          <p:cNvSpPr/>
          <p:nvPr/>
        </p:nvSpPr>
        <p:spPr>
          <a:xfrm>
            <a:off x="4546600" y="2781300"/>
            <a:ext cx="635000" cy="50800"/>
          </a:xfrm>
          <a:prstGeom prst="rect">
            <a:avLst/>
          </a:prstGeom>
          <a:solidFill>
            <a:srgbClr val="EC7C26"/>
          </a:solidFill>
          <a:ln w="12700">
            <a:solidFill>
              <a:srgbClr val="EC7C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7855EB6-83BD-C8CC-3CB1-14680ECA1B77}"/>
              </a:ext>
            </a:extLst>
          </p:cNvPr>
          <p:cNvSpPr txBox="1"/>
          <p:nvPr/>
        </p:nvSpPr>
        <p:spPr>
          <a:xfrm>
            <a:off x="4546600" y="3048000"/>
            <a:ext cx="2794000" cy="110799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>
                <a:solidFill>
                  <a:srgbClr val="5F6B7A"/>
                </a:solidFill>
                <a:latin typeface="Arial" panose="020B0604020202020204" pitchFamily="34" charset="0"/>
              </a:rPr>
              <a:t>Allergies, vegetarian needs, halal food, or “no spicy” requests require precise language.</a:t>
            </a:r>
            <a:endParaRPr lang="zh-CN" altLang="en-US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ABBBEBF-3BCE-2A15-C396-E82ACBFAE695}"/>
              </a:ext>
            </a:extLst>
          </p:cNvPr>
          <p:cNvSpPr txBox="1"/>
          <p:nvPr/>
        </p:nvSpPr>
        <p:spPr>
          <a:xfrm>
            <a:off x="8051800" y="2336800"/>
            <a:ext cx="2794000" cy="3385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200" b="1">
                <a:solidFill>
                  <a:srgbClr val="0B1F3A"/>
                </a:solidFill>
                <a:latin typeface="Arial" panose="020B0604020202020204" pitchFamily="34" charset="0"/>
              </a:rPr>
              <a:t>Cultural details</a:t>
            </a:r>
            <a:endParaRPr lang="zh-CN" altLang="en-US" sz="22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1FB0112-1776-B62A-2902-CD4414582709}"/>
              </a:ext>
            </a:extLst>
          </p:cNvPr>
          <p:cNvSpPr/>
          <p:nvPr/>
        </p:nvSpPr>
        <p:spPr>
          <a:xfrm>
            <a:off x="8051800" y="2781300"/>
            <a:ext cx="635000" cy="50800"/>
          </a:xfrm>
          <a:prstGeom prst="rect">
            <a:avLst/>
          </a:prstGeom>
          <a:solidFill>
            <a:srgbClr val="EC7C26"/>
          </a:solidFill>
          <a:ln w="12700">
            <a:solidFill>
              <a:srgbClr val="EC7C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A80746C-E38B-9054-8BC6-2AAF56912AE3}"/>
              </a:ext>
            </a:extLst>
          </p:cNvPr>
          <p:cNvSpPr txBox="1"/>
          <p:nvPr/>
        </p:nvSpPr>
        <p:spPr>
          <a:xfrm>
            <a:off x="8051800" y="3048000"/>
            <a:ext cx="2794000" cy="83099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>
                <a:solidFill>
                  <a:srgbClr val="5F6B7A"/>
                </a:solidFill>
                <a:latin typeface="Arial" panose="020B0604020202020204" pitchFamily="34" charset="0"/>
              </a:rPr>
              <a:t>Payment, table manners, photos, and etiquette may feel uncertain to visitors.</a:t>
            </a:r>
            <a:endParaRPr lang="zh-CN" altLang="en-US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695EC868-3642-0162-ECEE-8AB7D08CF136}"/>
              </a:ext>
            </a:extLst>
          </p:cNvPr>
          <p:cNvSpPr/>
          <p:nvPr/>
        </p:nvSpPr>
        <p:spPr>
          <a:xfrm>
            <a:off x="685800" y="5384800"/>
            <a:ext cx="10795000" cy="533400"/>
          </a:xfrm>
          <a:prstGeom prst="roundRect">
            <a:avLst/>
          </a:prstGeom>
          <a:solidFill>
            <a:srgbClr val="EAF6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51FB55E-B839-B3FF-FC5A-2BAC6DA95D01}"/>
              </a:ext>
            </a:extLst>
          </p:cNvPr>
          <p:cNvSpPr txBox="1"/>
          <p:nvPr/>
        </p:nvSpPr>
        <p:spPr>
          <a:xfrm>
            <a:off x="1016000" y="5524500"/>
            <a:ext cx="100330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b="1">
                <a:solidFill>
                  <a:srgbClr val="0B1F3A"/>
                </a:solidFill>
                <a:latin typeface="Arial" panose="020B0604020202020204" pitchFamily="34" charset="0"/>
              </a:rPr>
              <a:t>A dining guide should make ordering safer, clearer, and more culturally comfortable.</a:t>
            </a:r>
            <a:endParaRPr lang="zh-CN" altLang="en-US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3097D8C-2068-46F1-BD15-0378E23FF707}"/>
              </a:ext>
            </a:extLst>
          </p:cNvPr>
          <p:cNvSpPr/>
          <p:nvPr/>
        </p:nvSpPr>
        <p:spPr>
          <a:xfrm>
            <a:off x="685800" y="6477000"/>
            <a:ext cx="10820400" cy="15240"/>
          </a:xfrm>
          <a:prstGeom prst="rect">
            <a:avLst/>
          </a:prstGeom>
          <a:solidFill>
            <a:srgbClr val="D2E8F5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0C5EEDD-9094-0AC9-2567-7B5335A66E41}"/>
              </a:ext>
            </a:extLst>
          </p:cNvPr>
          <p:cNvSpPr txBox="1"/>
          <p:nvPr/>
        </p:nvSpPr>
        <p:spPr>
          <a:xfrm>
            <a:off x="1803400" y="6578600"/>
            <a:ext cx="584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| Student Project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94118CC-ED93-FBD4-CF56-22BFBDF7618A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8/11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图片 21" descr="TBB logo">
            <a:extLst>
              <a:ext uri="{FF2B5EF4-FFF2-40B4-BE49-F238E27FC236}">
                <a16:creationId xmlns:a16="http://schemas.microsoft.com/office/drawing/2014/main" id="{9C8F4D71-F34E-E15C-9BBD-53EF91B32D0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4" name="图片 23" descr="Sanlitun International Volunteer Service logo">
            <a:extLst>
              <a:ext uri="{FF2B5EF4-FFF2-40B4-BE49-F238E27FC236}">
                <a16:creationId xmlns:a16="http://schemas.microsoft.com/office/drawing/2014/main" id="{01F8F183-982C-EE34-6F5E-5F71FD10FD0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2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68C67C6-B88B-4BA8-1A19-8AD380581C4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29AED81-F7FA-9CFA-0C50-1A875A16E02A}"/>
              </a:ext>
            </a:extLst>
          </p:cNvPr>
          <p:cNvSpPr txBox="1"/>
          <p:nvPr/>
        </p:nvSpPr>
        <p:spPr>
          <a:xfrm>
            <a:off x="685800" y="482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3400" b="1">
                <a:solidFill>
                  <a:srgbClr val="0B1F3A"/>
                </a:solidFill>
                <a:latin typeface="Arial" panose="020B0604020202020204" pitchFamily="34" charset="0"/>
              </a:rPr>
              <a:t>Solution 3: Restaurant ordering guide</a:t>
            </a:r>
            <a:endParaRPr lang="zh-CN" altLang="en-US" sz="34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39F0542-BD0D-4BF2-0D12-11C5956BB3C1}"/>
              </a:ext>
            </a:extLst>
          </p:cNvPr>
          <p:cNvSpPr txBox="1"/>
          <p:nvPr/>
        </p:nvSpPr>
        <p:spPr>
          <a:xfrm>
            <a:off x="711200" y="1054100"/>
            <a:ext cx="9652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500">
                <a:solidFill>
                  <a:srgbClr val="5F6B7A"/>
                </a:solidFill>
                <a:latin typeface="Arial" panose="020B0604020202020204" pitchFamily="34" charset="0"/>
              </a:rPr>
              <a:t>The guide combines vocabulary, phrases, spice levels, and etiquette tips.</a:t>
            </a:r>
            <a:endParaRPr lang="zh-CN" altLang="en-US" sz="15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705654B-AB34-4073-8A09-7BBE740E9FF4}"/>
              </a:ext>
            </a:extLst>
          </p:cNvPr>
          <p:cNvSpPr/>
          <p:nvPr/>
        </p:nvSpPr>
        <p:spPr>
          <a:xfrm>
            <a:off x="685800" y="1447800"/>
            <a:ext cx="914400" cy="50800"/>
          </a:xfrm>
          <a:prstGeom prst="rect">
            <a:avLst/>
          </a:prstGeom>
          <a:solidFill>
            <a:srgbClr val="009EDB"/>
          </a:solidFill>
          <a:ln w="12700">
            <a:solidFill>
              <a:srgbClr val="009E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21E20382-17D6-97FD-45F0-3699181B7536}"/>
              </a:ext>
            </a:extLst>
          </p:cNvPr>
          <p:cNvSpPr/>
          <p:nvPr/>
        </p:nvSpPr>
        <p:spPr>
          <a:xfrm>
            <a:off x="5207000" y="1574800"/>
            <a:ext cx="6350000" cy="4191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25E33BD-1179-95C5-8729-82F650A27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25" y="2389717"/>
            <a:ext cx="3841750" cy="256116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1305843-EF22-E4E4-0E22-EF342E162E92}"/>
              </a:ext>
            </a:extLst>
          </p:cNvPr>
          <p:cNvSpPr txBox="1"/>
          <p:nvPr/>
        </p:nvSpPr>
        <p:spPr>
          <a:xfrm>
            <a:off x="736600" y="1905000"/>
            <a:ext cx="3556000" cy="3847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2500" b="1">
                <a:solidFill>
                  <a:srgbClr val="0B1F3A"/>
                </a:solidFill>
                <a:latin typeface="Arial" panose="020B0604020202020204" pitchFamily="34" charset="0"/>
              </a:rPr>
              <a:t>What visitors can use</a:t>
            </a:r>
            <a:endParaRPr lang="zh-CN" altLang="en-US" sz="2500" b="1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3D8F06E8-7515-9AD9-D11E-46618C1105E2}"/>
              </a:ext>
            </a:extLst>
          </p:cNvPr>
          <p:cNvSpPr/>
          <p:nvPr/>
        </p:nvSpPr>
        <p:spPr>
          <a:xfrm>
            <a:off x="685800" y="2514600"/>
            <a:ext cx="4064000" cy="2514600"/>
          </a:xfrm>
          <a:prstGeom prst="roundRect">
            <a:avLst/>
          </a:prstGeom>
          <a:solidFill>
            <a:srgbClr val="F7FAFC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33FB8E7F-8A7A-BB4D-AC1D-720A2C182960}"/>
              </a:ext>
            </a:extLst>
          </p:cNvPr>
          <p:cNvSpPr/>
          <p:nvPr/>
        </p:nvSpPr>
        <p:spPr>
          <a:xfrm>
            <a:off x="914400" y="2806700"/>
            <a:ext cx="101600" cy="101600"/>
          </a:xfrm>
          <a:prstGeom prst="roundRect">
            <a:avLst/>
          </a:prstGeom>
          <a:solidFill>
            <a:srgbClr val="EC7C26"/>
          </a:solidFill>
          <a:ln w="12700">
            <a:solidFill>
              <a:srgbClr val="EC7C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E845B54-CB2F-AD72-D852-EEA808CE253D}"/>
              </a:ext>
            </a:extLst>
          </p:cNvPr>
          <p:cNvSpPr txBox="1"/>
          <p:nvPr/>
        </p:nvSpPr>
        <p:spPr>
          <a:xfrm>
            <a:off x="1168400" y="2743200"/>
            <a:ext cx="3352800" cy="7848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Ordering process: menu, dish choice, spice level, bill, and invoice.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F4F7DB41-CD94-11D7-F94F-1D01BD72C6A1}"/>
              </a:ext>
            </a:extLst>
          </p:cNvPr>
          <p:cNvSpPr/>
          <p:nvPr/>
        </p:nvSpPr>
        <p:spPr>
          <a:xfrm>
            <a:off x="914400" y="3543300"/>
            <a:ext cx="101600" cy="101600"/>
          </a:xfrm>
          <a:prstGeom prst="roundRect">
            <a:avLst/>
          </a:prstGeom>
          <a:solidFill>
            <a:srgbClr val="EC7C26"/>
          </a:solidFill>
          <a:ln w="12700">
            <a:solidFill>
              <a:srgbClr val="EC7C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0C248C3-12A5-7C3C-E60F-A196B30CCE36}"/>
              </a:ext>
            </a:extLst>
          </p:cNvPr>
          <p:cNvSpPr txBox="1"/>
          <p:nvPr/>
        </p:nvSpPr>
        <p:spPr>
          <a:xfrm>
            <a:off x="1168400" y="3479800"/>
            <a:ext cx="3352800" cy="7848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Useful terms: menu categories, staple food, side dishes, drinks, allergies.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8F4948EC-79F7-B303-3D2A-A8752101B627}"/>
              </a:ext>
            </a:extLst>
          </p:cNvPr>
          <p:cNvSpPr/>
          <p:nvPr/>
        </p:nvSpPr>
        <p:spPr>
          <a:xfrm>
            <a:off x="914400" y="4279900"/>
            <a:ext cx="101600" cy="101600"/>
          </a:xfrm>
          <a:prstGeom prst="roundRect">
            <a:avLst/>
          </a:prstGeom>
          <a:solidFill>
            <a:srgbClr val="EC7C26"/>
          </a:solidFill>
          <a:ln w="12700">
            <a:solidFill>
              <a:srgbClr val="EC7C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0D43F09-6C08-BEC0-12D0-F77623F73B0F}"/>
              </a:ext>
            </a:extLst>
          </p:cNvPr>
          <p:cNvSpPr txBox="1"/>
          <p:nvPr/>
        </p:nvSpPr>
        <p:spPr>
          <a:xfrm>
            <a:off x="1168400" y="4216400"/>
            <a:ext cx="3352800" cy="7848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700">
                <a:solidFill>
                  <a:srgbClr val="0B1F3A"/>
                </a:solidFill>
                <a:latin typeface="Arial" panose="020B0604020202020204" pitchFamily="34" charset="0"/>
              </a:rPr>
              <a:t>Etiquette tips: polite language, moderate voice, photos, food waste, and dietary needs.</a:t>
            </a:r>
            <a:endParaRPr lang="zh-CN" altLang="en-US" sz="1700">
              <a:solidFill>
                <a:srgbClr val="0B1F3A"/>
              </a:solidFill>
              <a:latin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17FB4A9-9D2F-A38A-0E55-DA606719315A}"/>
              </a:ext>
            </a:extLst>
          </p:cNvPr>
          <p:cNvSpPr/>
          <p:nvPr/>
        </p:nvSpPr>
        <p:spPr>
          <a:xfrm>
            <a:off x="685800" y="6477000"/>
            <a:ext cx="10820400" cy="15240"/>
          </a:xfrm>
          <a:prstGeom prst="rect">
            <a:avLst/>
          </a:prstGeom>
          <a:solidFill>
            <a:srgbClr val="D2E8F5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D06D3BA-AD99-C69D-AD06-E55BF03C9425}"/>
              </a:ext>
            </a:extLst>
          </p:cNvPr>
          <p:cNvSpPr txBox="1"/>
          <p:nvPr/>
        </p:nvSpPr>
        <p:spPr>
          <a:xfrm>
            <a:off x="1803400" y="6578600"/>
            <a:ext cx="584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Sanlitun International Volunteer Service | Student Project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784853F-7A7E-DB9B-B3F8-69CB848E743B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F6B7A"/>
                </a:solidFill>
                <a:latin typeface="Arial" panose="020B0604020202020204" pitchFamily="34" charset="0"/>
              </a:rPr>
              <a:t>9/11</a:t>
            </a:r>
            <a:endParaRPr lang="zh-CN" altLang="en-US" sz="800">
              <a:solidFill>
                <a:srgbClr val="5F6B7A"/>
              </a:solidFill>
              <a:latin typeface="Arial" panose="020B0604020202020204" pitchFamily="34" charset="0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977B7B0-62F1-BB1F-FF40-0175325CD82B}"/>
              </a:ext>
            </a:extLst>
          </p:cNvPr>
          <p:cNvSpPr/>
          <p:nvPr/>
        </p:nvSpPr>
        <p:spPr>
          <a:xfrm>
            <a:off x="5181600" y="1752600"/>
            <a:ext cx="6426200" cy="4419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E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0746DE5B-CB0C-7A62-56B6-DEF8608B67F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00" y="1955800"/>
            <a:ext cx="6019800" cy="4013200"/>
          </a:xfrm>
          <a:prstGeom prst="rect">
            <a:avLst/>
          </a:prstGeom>
        </p:spPr>
      </p:pic>
      <p:pic>
        <p:nvPicPr>
          <p:cNvPr id="22" name="图片 21" descr="TBB logo">
            <a:extLst>
              <a:ext uri="{FF2B5EF4-FFF2-40B4-BE49-F238E27FC236}">
                <a16:creationId xmlns:a16="http://schemas.microsoft.com/office/drawing/2014/main" id="{01CA5B2C-1152-92C2-3600-9D6314AE850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4" name="图片 23" descr="Sanlitun International Volunteer Service logo">
            <a:extLst>
              <a:ext uri="{FF2B5EF4-FFF2-40B4-BE49-F238E27FC236}">
                <a16:creationId xmlns:a16="http://schemas.microsoft.com/office/drawing/2014/main" id="{D0B9A090-70B1-6136-6D18-29BDD0CA026A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59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854</Words>
  <Application>Microsoft Office PowerPoint</Application>
  <PresentationFormat>宽屏</PresentationFormat>
  <Paragraphs>111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5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qianming yuan</dc:creator>
  <cp:lastModifiedBy>qianming yuan</cp:lastModifiedBy>
  <cp:revision>6</cp:revision>
  <dcterms:created xsi:type="dcterms:W3CDTF">2026-07-23T04:02:34Z</dcterms:created>
  <dcterms:modified xsi:type="dcterms:W3CDTF">2026-07-23T04:38:31Z</dcterms:modified>
</cp:coreProperties>
</file>