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74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BAC833-76E9-A637-AB60-5CAA9DF5D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4950201-B9B7-E656-AEF8-45C0EDBC8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D098EF-5377-8DA7-5B25-19568BB75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C1E27F-ADF9-84C2-6FD8-DD5E477DF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06AFB8-BF94-C9BF-E57A-A7A83708B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973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82BD17-D32A-8971-3CE6-B8C49AF9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B3136BC-6094-E562-BCD1-0125FE6C2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3B1108-56B2-3C05-140C-01EB4C62E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F45FF7-B0D1-B667-2ED2-30F6F505F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D668F1-A13B-6801-9739-60FA2221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002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252D474-37FF-BA7A-1523-568972475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511D00E-A75C-E201-5556-5096C0F77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68FCFD-C88F-D99D-A81D-0425873FA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C7DF61-EC86-0D0A-D605-485846D0B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4FD35D-A0D9-292B-B3A4-2E166E17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32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EA1672-C131-D248-E2B2-ED894875F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719B43B-6E7A-36AE-EA81-DFA19C357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3C6BBF-79FF-FFAD-DB12-1D9F8DC35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D94899-5498-B3F5-1555-59E014925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0CB5FD-DCAE-CC08-D605-7C3DB80E6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814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B6FE22-A262-C641-983B-0656F6790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9DD610-1CD0-77FB-9C4A-F7A237971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AD183C-9F05-778D-2F81-4F24F2324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FE1045-4D86-C511-4980-34CD51D80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009858-BED7-01AB-05EC-083C37F7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66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2358E4-6F0D-6452-E711-B182FBB3A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E3EE70-3FD6-7E69-6460-6F4E302C47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7CDF68C-D1C7-5DFE-D980-9BF26746B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8C3997-17EE-F724-7CF4-A1E5ED293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753544-FC7B-99D7-9A7E-060840A6E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BCD7B4-A389-B3A6-785E-F0722E6AB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3642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7471E7-8B63-56DF-7915-1A448574A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8CA0F0-C753-EC7E-0362-F6A4A11D7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BA294C0-5705-C406-681F-10D1A3ACA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F7BA275-427D-D0E0-693E-36A77AB57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37C63D3-01CA-6B9E-EDE7-7F180FD710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82D23A0-7071-A4CE-BDBC-FD4B81171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974B847-5F45-CFF5-C188-5AA2A7144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4FCB425-AFFF-775D-C467-D967E9D3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64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0FE933-0A09-6D56-00A6-0FCA7CB30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90B58BF-AED9-0E04-8D4C-F10DCEE9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42ED9B8-AA04-FFFD-1AE8-F71BBA0F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5E93D18-3397-595D-1F5C-2E3C44CF9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196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F9488A7-7CFB-0EA6-82E5-557B825F2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CDA68ED-626C-C4BE-A60B-D4B3AD4B3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01AC41-9DA1-1AD1-F194-C41EB7782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158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D589FA-9BD5-3343-CDA7-F271CFD8A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AB7FD3-6B0F-5DCE-97FA-8D4AC22B8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3172435-C787-0200-5587-173D7B19A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CE6AA09-96F1-AFAD-C83A-6108D9001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E4B6A6-6D81-BB67-45F8-BE48FA6FE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6E8DF25-9F21-C16F-EF7D-CA04FE5AF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739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C60FBE-A6A0-2256-AF7B-C8C39582D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7FCB0F8-8EFB-3228-9F33-227F2722CF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38F86C6-8F8C-AD56-2B03-30914C8E1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BB29D-7B96-813F-EEF0-32EB97546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4F65072-3159-4BF8-D702-E6D768F5D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C9C3C7-6A41-63E0-CBC1-1E696471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644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3E2FFF1-7849-736C-0DA4-714BE342E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AEE21B-91F7-E5D7-D5B1-48CFA8196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26096D-2D97-26AF-66CF-31F072A033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FDF301-2FCB-47E8-85E0-D64EA5ACE012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3A06BF-A016-54F6-B5ED-88C8437389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30213F-36F6-1BE4-F838-4DE86F2DF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C7D0C6-B55E-4E01-9813-91200E6BF9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703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C505861-0705-3785-4CB9-B3309105A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FA9C8A5-FA5B-6C89-0D19-1460A3B30F1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3C89C06-151F-EBE3-F316-AAC6C5F045CD}"/>
              </a:ext>
            </a:extLst>
          </p:cNvPr>
          <p:cNvSpPr txBox="1"/>
          <p:nvPr/>
        </p:nvSpPr>
        <p:spPr>
          <a:xfrm>
            <a:off x="685800" y="1549400"/>
            <a:ext cx="8255000" cy="16256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r>
              <a:rPr lang="zh-CN" altLang="en-US" sz="4200" b="1">
                <a:solidFill>
                  <a:srgbClr val="14272D"/>
                </a:solidFill>
                <a:latin typeface="Microsoft YaHei UI" panose="020B0503020204020204" pitchFamily="34" charset="-122"/>
                <a:ea typeface="微软雅黑" panose="020B0503020204020204" pitchFamily="34" charset="-122"/>
              </a:rPr>
              <a:t>三里屯国际青少年外交官</a:t>
            </a:r>
          </a:p>
          <a:p>
            <a:r>
              <a:rPr lang="zh-CN" altLang="en-US" sz="4200" b="1">
                <a:solidFill>
                  <a:srgbClr val="14272D"/>
                </a:solidFill>
                <a:latin typeface="Microsoft YaHei UI" panose="020B0503020204020204" pitchFamily="34" charset="-122"/>
                <a:ea typeface="微软雅黑" panose="020B0503020204020204" pitchFamily="34" charset="-122"/>
              </a:rPr>
              <a:t>城市行动实验室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B67414C-6043-23AC-A814-198D11D94618}"/>
              </a:ext>
            </a:extLst>
          </p:cNvPr>
          <p:cNvSpPr/>
          <p:nvPr/>
        </p:nvSpPr>
        <p:spPr>
          <a:xfrm>
            <a:off x="711200" y="3403600"/>
            <a:ext cx="11176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A1E92A9-29EC-F7A1-46BB-CC308A2196D3}"/>
              </a:ext>
            </a:extLst>
          </p:cNvPr>
          <p:cNvSpPr txBox="1"/>
          <p:nvPr/>
        </p:nvSpPr>
        <p:spPr>
          <a:xfrm>
            <a:off x="711200" y="3733800"/>
            <a:ext cx="6604000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400" b="1">
                <a:solidFill>
                  <a:srgbClr val="105D4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暨国际青少年领袖培养计划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B1A0F25-2796-07A3-7CAF-D072C6A3CD7B}"/>
              </a:ext>
            </a:extLst>
          </p:cNvPr>
          <p:cNvSpPr txBox="1"/>
          <p:nvPr/>
        </p:nvSpPr>
        <p:spPr>
          <a:xfrm>
            <a:off x="711200" y="4749800"/>
            <a:ext cx="33020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汇报人：李梓语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AEEDB03-27BB-2823-8870-3FA78A17B75E}"/>
              </a:ext>
            </a:extLst>
          </p:cNvPr>
          <p:cNvSpPr txBox="1"/>
          <p:nvPr/>
        </p:nvSpPr>
        <p:spPr>
          <a:xfrm>
            <a:off x="711200" y="5181600"/>
            <a:ext cx="5080000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5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青年外交官城市服务项目汇报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31353B4B-D2CD-4B23-303F-288E8F9A33E2}"/>
              </a:ext>
            </a:extLst>
          </p:cNvPr>
          <p:cNvSpPr/>
          <p:nvPr/>
        </p:nvSpPr>
        <p:spPr>
          <a:xfrm>
            <a:off x="8686800" y="1727200"/>
            <a:ext cx="2413000" cy="24130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EFCA76B-A90C-EC88-60C1-160BB6B61664}"/>
              </a:ext>
            </a:extLst>
          </p:cNvPr>
          <p:cNvSpPr txBox="1"/>
          <p:nvPr/>
        </p:nvSpPr>
        <p:spPr>
          <a:xfrm>
            <a:off x="9372600" y="1981200"/>
            <a:ext cx="1016000" cy="80021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sz="5200" b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endParaRPr lang="zh-CN" altLang="en-US" sz="5200" b="1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24946D8-7C14-7340-7313-7E817D526136}"/>
              </a:ext>
            </a:extLst>
          </p:cNvPr>
          <p:cNvSpPr txBox="1"/>
          <p:nvPr/>
        </p:nvSpPr>
        <p:spPr>
          <a:xfrm>
            <a:off x="8966200" y="2921000"/>
            <a:ext cx="18415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zh-CN" altLang="en-US" sz="2000" b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双语服务卡片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59E0C77-4A21-6507-1B3A-A181C9B14617}"/>
              </a:ext>
            </a:extLst>
          </p:cNvPr>
          <p:cNvSpPr txBox="1"/>
          <p:nvPr/>
        </p:nvSpPr>
        <p:spPr>
          <a:xfrm>
            <a:off x="9017000" y="3429000"/>
            <a:ext cx="17526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zh-CN" altLang="en-US" sz="140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安全 </a:t>
            </a:r>
            <a:r>
              <a:rPr lang="en-US" altLang="zh-CN" sz="140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· </a:t>
            </a:r>
            <a:r>
              <a:rPr lang="zh-CN" altLang="en-US" sz="140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沟通 </a:t>
            </a:r>
            <a:r>
              <a:rPr lang="en-US" altLang="zh-CN" sz="140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· </a:t>
            </a:r>
            <a:r>
              <a:rPr lang="zh-CN" altLang="en-US" sz="140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体验</a:t>
            </a:r>
          </a:p>
        </p:txBody>
      </p:sp>
      <p:pic>
        <p:nvPicPr>
          <p:cNvPr id="15" name="图片 14" descr="TBB logo">
            <a:extLst>
              <a:ext uri="{FF2B5EF4-FFF2-40B4-BE49-F238E27FC236}">
                <a16:creationId xmlns:a16="http://schemas.microsoft.com/office/drawing/2014/main" id="{464EC646-982C-7CF7-4AAB-A57A700B719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5867400"/>
            <a:ext cx="457200" cy="457200"/>
          </a:xfrm>
          <a:prstGeom prst="rect">
            <a:avLst/>
          </a:prstGeom>
        </p:spPr>
      </p:pic>
      <p:pic>
        <p:nvPicPr>
          <p:cNvPr id="17" name="图片 16" descr="Sanlitun International Volunteer Service logo">
            <a:extLst>
              <a:ext uri="{FF2B5EF4-FFF2-40B4-BE49-F238E27FC236}">
                <a16:creationId xmlns:a16="http://schemas.microsoft.com/office/drawing/2014/main" id="{F8FD6112-9E5C-B1DA-5D36-EF96542026D8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5791200"/>
            <a:ext cx="1397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8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750BA8A-8BA4-6F9F-E069-29ECC03EA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6D0E5FE-352C-324E-C90D-107A2E47A18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24ADC8-EF0B-D355-437E-F2CFFC8C5990}"/>
              </a:ext>
            </a:extLst>
          </p:cNvPr>
          <p:cNvSpPr txBox="1"/>
          <p:nvPr/>
        </p:nvSpPr>
        <p:spPr>
          <a:xfrm>
            <a:off x="1092200" y="1676400"/>
            <a:ext cx="6477000" cy="16256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r>
              <a:rPr lang="zh-CN" altLang="en-US" sz="4000" b="1">
                <a:solidFill>
                  <a:srgbClr val="14272D"/>
                </a:solidFill>
                <a:latin typeface="Microsoft YaHei UI" panose="020B0503020204020204" pitchFamily="34" charset="-122"/>
                <a:ea typeface="微软雅黑" panose="020B0503020204020204" pitchFamily="34" charset="-122"/>
              </a:rPr>
              <a:t>让每一张小卡片，</a:t>
            </a:r>
          </a:p>
          <a:p>
            <a:r>
              <a:rPr lang="zh-CN" altLang="en-US" sz="4000" b="1">
                <a:solidFill>
                  <a:srgbClr val="14272D"/>
                </a:solidFill>
                <a:latin typeface="Microsoft YaHei UI" panose="020B0503020204020204" pitchFamily="34" charset="-122"/>
                <a:ea typeface="微软雅黑" panose="020B0503020204020204" pitchFamily="34" charset="-122"/>
              </a:rPr>
              <a:t>成为城市友好服务的入口。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F0C5F99-EF29-E112-3731-06ED26996C6A}"/>
              </a:ext>
            </a:extLst>
          </p:cNvPr>
          <p:cNvSpPr/>
          <p:nvPr/>
        </p:nvSpPr>
        <p:spPr>
          <a:xfrm>
            <a:off x="1143000" y="3479800"/>
            <a:ext cx="12192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691E6AE-068E-C2E7-AD45-01853F67D67B}"/>
              </a:ext>
            </a:extLst>
          </p:cNvPr>
          <p:cNvSpPr txBox="1"/>
          <p:nvPr/>
        </p:nvSpPr>
        <p:spPr>
          <a:xfrm>
            <a:off x="1143000" y="4064000"/>
            <a:ext cx="355600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3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感谢聆听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787B297-50F8-C3F3-F9D8-AD4E11F90913}"/>
              </a:ext>
            </a:extLst>
          </p:cNvPr>
          <p:cNvSpPr txBox="1"/>
          <p:nvPr/>
        </p:nvSpPr>
        <p:spPr>
          <a:xfrm>
            <a:off x="1168400" y="4648200"/>
            <a:ext cx="20320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05D4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李梓语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21E60745-7214-413C-D2C0-21DCE570B597}"/>
              </a:ext>
            </a:extLst>
          </p:cNvPr>
          <p:cNvSpPr/>
          <p:nvPr/>
        </p:nvSpPr>
        <p:spPr>
          <a:xfrm>
            <a:off x="8255000" y="1879600"/>
            <a:ext cx="2413000" cy="24130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E94297E-0E3F-6D04-7A41-251F1C27B2D0}"/>
              </a:ext>
            </a:extLst>
          </p:cNvPr>
          <p:cNvSpPr txBox="1"/>
          <p:nvPr/>
        </p:nvSpPr>
        <p:spPr>
          <a:xfrm>
            <a:off x="8940800" y="2133600"/>
            <a:ext cx="1016000" cy="80021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sz="5200" b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endParaRPr lang="zh-CN" altLang="en-US" sz="5200" b="1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5AF3F28-D09F-B33E-1AF9-967C334161A8}"/>
              </a:ext>
            </a:extLst>
          </p:cNvPr>
          <p:cNvSpPr txBox="1"/>
          <p:nvPr/>
        </p:nvSpPr>
        <p:spPr>
          <a:xfrm>
            <a:off x="8534400" y="3073400"/>
            <a:ext cx="18415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zh-CN" altLang="en-US" sz="2000" b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双语服务卡片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048F8204-3144-20A5-FEC9-F1CA9603B974}"/>
              </a:ext>
            </a:extLst>
          </p:cNvPr>
          <p:cNvSpPr/>
          <p:nvPr/>
        </p:nvSpPr>
        <p:spPr>
          <a:xfrm>
            <a:off x="1117600" y="5562600"/>
            <a:ext cx="2514600" cy="711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BB logo">
            <a:extLst>
              <a:ext uri="{FF2B5EF4-FFF2-40B4-BE49-F238E27FC236}">
                <a16:creationId xmlns:a16="http://schemas.microsoft.com/office/drawing/2014/main" id="{D437930B-07BC-322F-B676-1BD1C54C12F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5689600"/>
            <a:ext cx="406400" cy="406400"/>
          </a:xfrm>
          <a:prstGeom prst="rect">
            <a:avLst/>
          </a:prstGeom>
        </p:spPr>
      </p:pic>
      <p:pic>
        <p:nvPicPr>
          <p:cNvPr id="16" name="图片 15" descr="Sanlitun International Volunteer Service logo">
            <a:extLst>
              <a:ext uri="{FF2B5EF4-FFF2-40B4-BE49-F238E27FC236}">
                <a16:creationId xmlns:a16="http://schemas.microsoft.com/office/drawing/2014/main" id="{98E22F96-56C6-00AC-D874-50F67D7804D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613400"/>
            <a:ext cx="1473200" cy="68580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B0816295-C3AF-0BA4-CB35-F29C10B0EC9D}"/>
              </a:ext>
            </a:extLst>
          </p:cNvPr>
          <p:cNvSpPr txBox="1"/>
          <p:nvPr/>
        </p:nvSpPr>
        <p:spPr>
          <a:xfrm>
            <a:off x="10591800" y="6527800"/>
            <a:ext cx="9144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10/10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0672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10EB647-DDB8-61DD-CCBA-6857D1CD10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5844404-DC8C-1C4D-E6E6-E109CC754A5A}"/>
              </a:ext>
            </a:extLst>
          </p:cNvPr>
          <p:cNvSpPr txBox="1"/>
          <p:nvPr/>
        </p:nvSpPr>
        <p:spPr>
          <a:xfrm>
            <a:off x="685800" y="5080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34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项目背景：国际交往增加，城市服务也要更友好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36BBE9B-227B-739C-E27E-8F8CDB888E7A}"/>
              </a:ext>
            </a:extLst>
          </p:cNvPr>
          <p:cNvSpPr txBox="1"/>
          <p:nvPr/>
        </p:nvSpPr>
        <p:spPr>
          <a:xfrm>
            <a:off x="711200" y="1066800"/>
            <a:ext cx="10160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3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外籍人士的日常体验，是城市国际化服务能力的重要组成部分。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989D1C3-7C11-7944-6C51-DD9F422128E3}"/>
              </a:ext>
            </a:extLst>
          </p:cNvPr>
          <p:cNvSpPr/>
          <p:nvPr/>
        </p:nvSpPr>
        <p:spPr>
          <a:xfrm>
            <a:off x="685800" y="1473200"/>
            <a:ext cx="9398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A84C64E8-87E8-6D90-97A4-F46A5AF79510}"/>
              </a:ext>
            </a:extLst>
          </p:cNvPr>
          <p:cNvSpPr/>
          <p:nvPr/>
        </p:nvSpPr>
        <p:spPr>
          <a:xfrm>
            <a:off x="685800" y="1968500"/>
            <a:ext cx="3302000" cy="21590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DF7823B-9737-4796-08EC-73482FB0F586}"/>
              </a:ext>
            </a:extLst>
          </p:cNvPr>
          <p:cNvSpPr/>
          <p:nvPr/>
        </p:nvSpPr>
        <p:spPr>
          <a:xfrm>
            <a:off x="914400" y="2222500"/>
            <a:ext cx="4572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887250E-DC29-D1D4-6095-C815B675B77C}"/>
              </a:ext>
            </a:extLst>
          </p:cNvPr>
          <p:cNvSpPr txBox="1"/>
          <p:nvPr/>
        </p:nvSpPr>
        <p:spPr>
          <a:xfrm>
            <a:off x="914400" y="24003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宏观背景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A16F6AA-AF19-FD3E-F65F-1148654285A6}"/>
              </a:ext>
            </a:extLst>
          </p:cNvPr>
          <p:cNvSpPr txBox="1"/>
          <p:nvPr/>
        </p:nvSpPr>
        <p:spPr>
          <a:xfrm>
            <a:off x="914400" y="2908300"/>
            <a:ext cx="2844800" cy="6463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中外人员往来更加频繁，越来越多外籍人士来到中国工作、学习、旅行与生活。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48FD35D-F974-67FE-FB35-AFEB6CEE9ED1}"/>
              </a:ext>
            </a:extLst>
          </p:cNvPr>
          <p:cNvSpPr/>
          <p:nvPr/>
        </p:nvSpPr>
        <p:spPr>
          <a:xfrm>
            <a:off x="4445000" y="1968500"/>
            <a:ext cx="3302000" cy="21590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F813CCB-EDE6-ED8E-EABB-3084A265785F}"/>
              </a:ext>
            </a:extLst>
          </p:cNvPr>
          <p:cNvSpPr/>
          <p:nvPr/>
        </p:nvSpPr>
        <p:spPr>
          <a:xfrm>
            <a:off x="4673600" y="2222500"/>
            <a:ext cx="457200" cy="50800"/>
          </a:xfrm>
          <a:prstGeom prst="rect">
            <a:avLst/>
          </a:prstGeom>
          <a:solidFill>
            <a:srgbClr val="DA9728"/>
          </a:solidFill>
          <a:ln w="12700">
            <a:solidFill>
              <a:srgbClr val="DA97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F3C86F9-314F-FF33-B497-4E6877B856AE}"/>
              </a:ext>
            </a:extLst>
          </p:cNvPr>
          <p:cNvSpPr txBox="1"/>
          <p:nvPr/>
        </p:nvSpPr>
        <p:spPr>
          <a:xfrm>
            <a:off x="4673600" y="24003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现实挑战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ED1811C-B758-5DAD-02CE-C0A58D670280}"/>
              </a:ext>
            </a:extLst>
          </p:cNvPr>
          <p:cNvSpPr txBox="1"/>
          <p:nvPr/>
        </p:nvSpPr>
        <p:spPr>
          <a:xfrm>
            <a:off x="4673600" y="2908300"/>
            <a:ext cx="2844800" cy="6463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安全求助、日常沟通、文化习俗适应等小问题，往往直接影响他们对城市的感受。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B00DE59-3F49-E3B1-7DE7-155E46F0C328}"/>
              </a:ext>
            </a:extLst>
          </p:cNvPr>
          <p:cNvSpPr/>
          <p:nvPr/>
        </p:nvSpPr>
        <p:spPr>
          <a:xfrm>
            <a:off x="8204200" y="1968500"/>
            <a:ext cx="3302000" cy="21590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5AE28AD-55BF-ED8F-1ED5-78F8C02AABDC}"/>
              </a:ext>
            </a:extLst>
          </p:cNvPr>
          <p:cNvSpPr/>
          <p:nvPr/>
        </p:nvSpPr>
        <p:spPr>
          <a:xfrm>
            <a:off x="8432800" y="2222500"/>
            <a:ext cx="457200" cy="50800"/>
          </a:xfrm>
          <a:prstGeom prst="rect">
            <a:avLst/>
          </a:prstGeom>
          <a:solidFill>
            <a:srgbClr val="105D46"/>
          </a:solidFill>
          <a:ln w="12700">
            <a:solidFill>
              <a:srgbClr val="105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E0BE2EA-EE7E-6D6A-54B3-EA0452D39C07}"/>
              </a:ext>
            </a:extLst>
          </p:cNvPr>
          <p:cNvSpPr txBox="1"/>
          <p:nvPr/>
        </p:nvSpPr>
        <p:spPr>
          <a:xfrm>
            <a:off x="8432800" y="24003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我们的切入点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7084BCB-8156-4301-F720-4D3AE5EA8751}"/>
              </a:ext>
            </a:extLst>
          </p:cNvPr>
          <p:cNvSpPr txBox="1"/>
          <p:nvPr/>
        </p:nvSpPr>
        <p:spPr>
          <a:xfrm>
            <a:off x="8432800" y="2908300"/>
            <a:ext cx="2844800" cy="6463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从志愿服务出发，聚焦高频生活场景，用轻量化双语工具帮助外籍人士更快适应北京。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DDBCD025-0F5F-7B0B-6848-41514063636D}"/>
              </a:ext>
            </a:extLst>
          </p:cNvPr>
          <p:cNvSpPr/>
          <p:nvPr/>
        </p:nvSpPr>
        <p:spPr>
          <a:xfrm>
            <a:off x="990600" y="4775200"/>
            <a:ext cx="10210800" cy="736600"/>
          </a:xfrm>
          <a:prstGeom prst="roundRect">
            <a:avLst/>
          </a:prstGeom>
          <a:solidFill>
            <a:srgbClr val="E8F6E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498B9FE-94DD-5130-5297-FCDA4BB47DDF}"/>
              </a:ext>
            </a:extLst>
          </p:cNvPr>
          <p:cNvSpPr txBox="1"/>
          <p:nvPr/>
        </p:nvSpPr>
        <p:spPr>
          <a:xfrm>
            <a:off x="1371600" y="4991100"/>
            <a:ext cx="9448800" cy="55399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zh-CN" altLang="en-US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核心思路：把“看不懂、说不清、不知道”的问题，转化为可携带、可阅读、可指认的双语服务卡片。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6275172-2DB8-6979-D9DA-90DEEA779044}"/>
              </a:ext>
            </a:extLst>
          </p:cNvPr>
          <p:cNvSpPr/>
          <p:nvPr/>
        </p:nvSpPr>
        <p:spPr>
          <a:xfrm>
            <a:off x="685800" y="6451600"/>
            <a:ext cx="10820400" cy="15240"/>
          </a:xfrm>
          <a:prstGeom prst="rect">
            <a:avLst/>
          </a:prstGeom>
          <a:solidFill>
            <a:srgbClr val="CDE7DC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 descr="TBB logo">
            <a:extLst>
              <a:ext uri="{FF2B5EF4-FFF2-40B4-BE49-F238E27FC236}">
                <a16:creationId xmlns:a16="http://schemas.microsoft.com/office/drawing/2014/main" id="{44F77A75-8FE5-5CF7-2D5E-47E3219E7F1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4" name="图片 23" descr="Sanlitun International Volunteer Service logo">
            <a:extLst>
              <a:ext uri="{FF2B5EF4-FFF2-40B4-BE49-F238E27FC236}">
                <a16:creationId xmlns:a16="http://schemas.microsoft.com/office/drawing/2014/main" id="{C3761DD4-5708-BD9C-5ACD-E0E64FCD13A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257ABC82-62ED-8C78-8DD2-CFCB6017925E}"/>
              </a:ext>
            </a:extLst>
          </p:cNvPr>
          <p:cNvSpPr txBox="1"/>
          <p:nvPr/>
        </p:nvSpPr>
        <p:spPr>
          <a:xfrm>
            <a:off x="1803400" y="6578600"/>
            <a:ext cx="6477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Talent Beyond Borders | Sanlitun International Volunteer Service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A4D07357-6518-95C9-4BB9-42A1A83650B8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2/10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2304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045DE40-517B-7A92-B864-C735ED5E2D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7C3C9C6-EA1F-D0FC-DE7A-FD15993D9D9A}"/>
              </a:ext>
            </a:extLst>
          </p:cNvPr>
          <p:cNvSpPr txBox="1"/>
          <p:nvPr/>
        </p:nvSpPr>
        <p:spPr>
          <a:xfrm>
            <a:off x="685800" y="5080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34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核心问题洞察：三类场景最容易产生不安和误解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773A5E2-ED2B-11D2-BBF4-A86AAFA7BD5F}"/>
              </a:ext>
            </a:extLst>
          </p:cNvPr>
          <p:cNvSpPr txBox="1"/>
          <p:nvPr/>
        </p:nvSpPr>
        <p:spPr>
          <a:xfrm>
            <a:off x="711200" y="1066800"/>
            <a:ext cx="10160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3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这些问题看似细小，但会影响外籍人士在北京的安全感与融入感。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ACBD29B-D7A5-C25E-4008-FD0CDD823AD5}"/>
              </a:ext>
            </a:extLst>
          </p:cNvPr>
          <p:cNvSpPr/>
          <p:nvPr/>
        </p:nvSpPr>
        <p:spPr>
          <a:xfrm>
            <a:off x="685800" y="1473200"/>
            <a:ext cx="9398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3B7FDE2-6725-E6B5-DFC5-F87EF34A52AA}"/>
              </a:ext>
            </a:extLst>
          </p:cNvPr>
          <p:cNvSpPr/>
          <p:nvPr/>
        </p:nvSpPr>
        <p:spPr>
          <a:xfrm>
            <a:off x="685800" y="2032000"/>
            <a:ext cx="3302000" cy="26162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6AC00A1-DA63-A4EF-6D5A-AA260579C49C}"/>
              </a:ext>
            </a:extLst>
          </p:cNvPr>
          <p:cNvSpPr/>
          <p:nvPr/>
        </p:nvSpPr>
        <p:spPr>
          <a:xfrm>
            <a:off x="914400" y="2286000"/>
            <a:ext cx="457200" cy="50800"/>
          </a:xfrm>
          <a:prstGeom prst="rect">
            <a:avLst/>
          </a:prstGeom>
          <a:solidFill>
            <a:srgbClr val="C63630"/>
          </a:solidFill>
          <a:ln w="12700">
            <a:solidFill>
              <a:srgbClr val="C636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D804944-1AB4-FE7F-25C9-F5D6F6EAA1F5}"/>
              </a:ext>
            </a:extLst>
          </p:cNvPr>
          <p:cNvSpPr txBox="1"/>
          <p:nvPr/>
        </p:nvSpPr>
        <p:spPr>
          <a:xfrm>
            <a:off x="914400" y="24638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紧急求助困境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4F38B60-C17C-B1A8-2CFB-C938F235995F}"/>
              </a:ext>
            </a:extLst>
          </p:cNvPr>
          <p:cNvSpPr txBox="1"/>
          <p:nvPr/>
        </p:nvSpPr>
        <p:spPr>
          <a:xfrm>
            <a:off x="914400" y="2971800"/>
            <a:ext cx="28448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不熟悉 </a:t>
            </a:r>
            <a:r>
              <a:rPr lang="en-US" altLang="zh-CN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110</a:t>
            </a:r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CN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120</a:t>
            </a:r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CN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119 </a:t>
            </a:r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等本地号码，也不清楚如何描述事件、地点和需求。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B87BD15C-A340-5A5C-3670-6AB8DC223CAE}"/>
              </a:ext>
            </a:extLst>
          </p:cNvPr>
          <p:cNvSpPr/>
          <p:nvPr/>
        </p:nvSpPr>
        <p:spPr>
          <a:xfrm>
            <a:off x="4445000" y="2032000"/>
            <a:ext cx="3302000" cy="26162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670387A-F595-3587-E7C0-7987CAC23DCC}"/>
              </a:ext>
            </a:extLst>
          </p:cNvPr>
          <p:cNvSpPr/>
          <p:nvPr/>
        </p:nvSpPr>
        <p:spPr>
          <a:xfrm>
            <a:off x="4673600" y="2286000"/>
            <a:ext cx="457200" cy="50800"/>
          </a:xfrm>
          <a:prstGeom prst="rect">
            <a:avLst/>
          </a:prstGeom>
          <a:solidFill>
            <a:srgbClr val="DA9728"/>
          </a:solidFill>
          <a:ln w="12700">
            <a:solidFill>
              <a:srgbClr val="DA97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000B51F-7223-1B5A-0F47-8B3C0D0B5EE6}"/>
              </a:ext>
            </a:extLst>
          </p:cNvPr>
          <p:cNvSpPr txBox="1"/>
          <p:nvPr/>
        </p:nvSpPr>
        <p:spPr>
          <a:xfrm>
            <a:off x="4673600" y="24638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文化差异误解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3ACCCBC-EEEE-2ECF-2F60-59A8F5B1D492}"/>
              </a:ext>
            </a:extLst>
          </p:cNvPr>
          <p:cNvSpPr txBox="1"/>
          <p:nvPr/>
        </p:nvSpPr>
        <p:spPr>
          <a:xfrm>
            <a:off x="4673600" y="2971800"/>
            <a:ext cx="28448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客套语、肢体语言、饮食偏好等差异，容易造成尴尬和沟通效率下降。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F599DECD-9908-4CC3-1875-FB0965BEAB77}"/>
              </a:ext>
            </a:extLst>
          </p:cNvPr>
          <p:cNvSpPr/>
          <p:nvPr/>
        </p:nvSpPr>
        <p:spPr>
          <a:xfrm>
            <a:off x="8204200" y="2032000"/>
            <a:ext cx="3302000" cy="26162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F5BF4AB-D634-7A8C-6FFA-E426E29EC277}"/>
              </a:ext>
            </a:extLst>
          </p:cNvPr>
          <p:cNvSpPr/>
          <p:nvPr/>
        </p:nvSpPr>
        <p:spPr>
          <a:xfrm>
            <a:off x="8432800" y="2286000"/>
            <a:ext cx="4572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25A5429-BB24-AF43-2F5D-1EED6AEBFDD5}"/>
              </a:ext>
            </a:extLst>
          </p:cNvPr>
          <p:cNvSpPr txBox="1"/>
          <p:nvPr/>
        </p:nvSpPr>
        <p:spPr>
          <a:xfrm>
            <a:off x="8432800" y="24638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本地体验空白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9A64BE0-C623-5382-386C-356317DBD308}"/>
              </a:ext>
            </a:extLst>
          </p:cNvPr>
          <p:cNvSpPr txBox="1"/>
          <p:nvPr/>
        </p:nvSpPr>
        <p:spPr>
          <a:xfrm>
            <a:off x="8432800" y="2971800"/>
            <a:ext cx="28448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不了解餐桌礼仪、公共场合禁忌和本地玩法，难以从观光走向真实体验。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8F2F9E56-C4DF-9D49-1AB9-07006C93CA7B}"/>
              </a:ext>
            </a:extLst>
          </p:cNvPr>
          <p:cNvSpPr/>
          <p:nvPr/>
        </p:nvSpPr>
        <p:spPr>
          <a:xfrm>
            <a:off x="990600" y="5080000"/>
            <a:ext cx="10210800" cy="9398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C39AD7E0-C31F-6802-D553-9D6EA8C492C2}"/>
              </a:ext>
            </a:extLst>
          </p:cNvPr>
          <p:cNvSpPr/>
          <p:nvPr/>
        </p:nvSpPr>
        <p:spPr>
          <a:xfrm>
            <a:off x="1219200" y="5384800"/>
            <a:ext cx="101600" cy="1016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C78BF18-CAB6-FBCC-F288-8C12BE8CC941}"/>
              </a:ext>
            </a:extLst>
          </p:cNvPr>
          <p:cNvSpPr txBox="1"/>
          <p:nvPr/>
        </p:nvSpPr>
        <p:spPr>
          <a:xfrm>
            <a:off x="1473200" y="5308600"/>
            <a:ext cx="94996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服务工具需要同时解决信息、语言和文化三个层面。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E8C919F0-F108-9D04-F63F-FCA242351CB4}"/>
              </a:ext>
            </a:extLst>
          </p:cNvPr>
          <p:cNvSpPr/>
          <p:nvPr/>
        </p:nvSpPr>
        <p:spPr>
          <a:xfrm>
            <a:off x="1219200" y="6045200"/>
            <a:ext cx="101600" cy="1016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672D837-EBB4-98A7-09DF-BAF2B113BB19}"/>
              </a:ext>
            </a:extLst>
          </p:cNvPr>
          <p:cNvSpPr txBox="1"/>
          <p:nvPr/>
        </p:nvSpPr>
        <p:spPr>
          <a:xfrm>
            <a:off x="1473200" y="5969000"/>
            <a:ext cx="94996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越是紧急或陌生的场景，越需要清晰、直接、可立即使用的信息。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D6F03B5-76B0-6716-3644-54F7B56E2EDB}"/>
              </a:ext>
            </a:extLst>
          </p:cNvPr>
          <p:cNvSpPr/>
          <p:nvPr/>
        </p:nvSpPr>
        <p:spPr>
          <a:xfrm>
            <a:off x="685800" y="6451600"/>
            <a:ext cx="10820400" cy="15240"/>
          </a:xfrm>
          <a:prstGeom prst="rect">
            <a:avLst/>
          </a:prstGeom>
          <a:solidFill>
            <a:srgbClr val="CDE7DC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 descr="TBB logo">
            <a:extLst>
              <a:ext uri="{FF2B5EF4-FFF2-40B4-BE49-F238E27FC236}">
                <a16:creationId xmlns:a16="http://schemas.microsoft.com/office/drawing/2014/main" id="{2971869C-2799-C67B-EA77-4620924BBC4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7" name="图片 26" descr="Sanlitun International Volunteer Service logo">
            <a:extLst>
              <a:ext uri="{FF2B5EF4-FFF2-40B4-BE49-F238E27FC236}">
                <a16:creationId xmlns:a16="http://schemas.microsoft.com/office/drawing/2014/main" id="{F64B9024-0C44-0B65-B89D-8961C89D671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4A95D1BF-2838-E649-3E05-EC24A958E9D2}"/>
              </a:ext>
            </a:extLst>
          </p:cNvPr>
          <p:cNvSpPr txBox="1"/>
          <p:nvPr/>
        </p:nvSpPr>
        <p:spPr>
          <a:xfrm>
            <a:off x="1803400" y="6578600"/>
            <a:ext cx="6477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Talent Beyond Borders | Sanlitun International Volunteer Service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BD1E9B7-F565-BDE1-58FF-13E2DF08703A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3/10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6004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C387EB9-E768-9292-9D2F-ED117CC400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6DDFF43-5963-8C62-F6B3-E57AA2EA1186}"/>
              </a:ext>
            </a:extLst>
          </p:cNvPr>
          <p:cNvSpPr txBox="1"/>
          <p:nvPr/>
        </p:nvSpPr>
        <p:spPr>
          <a:xfrm>
            <a:off x="685800" y="5080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34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解决方案：三张卡片覆盖安全、沟通和城市体验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8561101-6380-05A6-014F-2D33C9B7538B}"/>
              </a:ext>
            </a:extLst>
          </p:cNvPr>
          <p:cNvSpPr txBox="1"/>
          <p:nvPr/>
        </p:nvSpPr>
        <p:spPr>
          <a:xfrm>
            <a:off x="711200" y="1066800"/>
            <a:ext cx="10160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3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“北京欢迎你”双语卡片套装，把复杂信息浓缩成现场可用的轻量工具。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B7F9169-DBAC-1A23-AE66-67E77A6257AC}"/>
              </a:ext>
            </a:extLst>
          </p:cNvPr>
          <p:cNvSpPr/>
          <p:nvPr/>
        </p:nvSpPr>
        <p:spPr>
          <a:xfrm>
            <a:off x="685800" y="1473200"/>
            <a:ext cx="9398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85FE66E4-8938-D5CE-373D-6720AAC83A83}"/>
              </a:ext>
            </a:extLst>
          </p:cNvPr>
          <p:cNvSpPr/>
          <p:nvPr/>
        </p:nvSpPr>
        <p:spPr>
          <a:xfrm>
            <a:off x="736600" y="1955800"/>
            <a:ext cx="3124200" cy="2108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5FA8FB0-3074-7398-2F26-FD275522D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029" y="2772787"/>
            <a:ext cx="711341" cy="474227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F63BB51E-3878-19AB-51FE-AF311A6751E4}"/>
              </a:ext>
            </a:extLst>
          </p:cNvPr>
          <p:cNvSpPr/>
          <p:nvPr/>
        </p:nvSpPr>
        <p:spPr>
          <a:xfrm>
            <a:off x="4546600" y="1955800"/>
            <a:ext cx="3124200" cy="2108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62FB320-F368-638E-67DE-CBF1EED52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506" y="2752401"/>
            <a:ext cx="642388" cy="514998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B55B13B-4F3D-764C-03C0-1D8C88AEB9D4}"/>
              </a:ext>
            </a:extLst>
          </p:cNvPr>
          <p:cNvSpPr/>
          <p:nvPr/>
        </p:nvSpPr>
        <p:spPr>
          <a:xfrm>
            <a:off x="8356600" y="1955800"/>
            <a:ext cx="3124200" cy="2108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73E094F6-1223-FE1C-7D92-1F59E2E67E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942" y="2772787"/>
            <a:ext cx="379517" cy="47422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ABB1D6D-A65C-082C-71D9-84F52D3F9CC4}"/>
              </a:ext>
            </a:extLst>
          </p:cNvPr>
          <p:cNvSpPr txBox="1"/>
          <p:nvPr/>
        </p:nvSpPr>
        <p:spPr>
          <a:xfrm>
            <a:off x="1117600" y="4267200"/>
            <a:ext cx="2413000" cy="2923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zh-CN" altLang="en-US" sz="19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紧急救助卡片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44AC5C0-19BC-D559-3049-1FE49DB811F4}"/>
              </a:ext>
            </a:extLst>
          </p:cNvPr>
          <p:cNvSpPr txBox="1"/>
          <p:nvPr/>
        </p:nvSpPr>
        <p:spPr>
          <a:xfrm>
            <a:off x="4927600" y="4267200"/>
            <a:ext cx="2413000" cy="2923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zh-CN" altLang="en-US" sz="19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文化小贴士卡片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8480BCB-C337-773C-7160-FCB8355D1633}"/>
              </a:ext>
            </a:extLst>
          </p:cNvPr>
          <p:cNvSpPr txBox="1"/>
          <p:nvPr/>
        </p:nvSpPr>
        <p:spPr>
          <a:xfrm>
            <a:off x="8737600" y="4267200"/>
            <a:ext cx="2413000" cy="2923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zh-CN" altLang="en-US" sz="19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北京体验卡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338C84BF-2550-1B51-86D7-333877F2DBA3}"/>
              </a:ext>
            </a:extLst>
          </p:cNvPr>
          <p:cNvSpPr/>
          <p:nvPr/>
        </p:nvSpPr>
        <p:spPr>
          <a:xfrm>
            <a:off x="990600" y="4902200"/>
            <a:ext cx="10210800" cy="12700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9E0C8890-5205-9612-56AB-A0E7B9EE391A}"/>
              </a:ext>
            </a:extLst>
          </p:cNvPr>
          <p:cNvSpPr/>
          <p:nvPr/>
        </p:nvSpPr>
        <p:spPr>
          <a:xfrm>
            <a:off x="1219200" y="5207000"/>
            <a:ext cx="101600" cy="1016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DF1CDE3-D55A-2DD0-6C03-31B6A7E037B2}"/>
              </a:ext>
            </a:extLst>
          </p:cNvPr>
          <p:cNvSpPr txBox="1"/>
          <p:nvPr/>
        </p:nvSpPr>
        <p:spPr>
          <a:xfrm>
            <a:off x="1473200" y="5130800"/>
            <a:ext cx="94996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即时可获取：便于携带、分发和现场指认。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1D5DABBC-9992-D4EC-689C-24801EB8E3DD}"/>
              </a:ext>
            </a:extLst>
          </p:cNvPr>
          <p:cNvSpPr/>
          <p:nvPr/>
        </p:nvSpPr>
        <p:spPr>
          <a:xfrm>
            <a:off x="1219200" y="5867400"/>
            <a:ext cx="101600" cy="1016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0100DCE-AE48-20CC-C253-B9722053CC46}"/>
              </a:ext>
            </a:extLst>
          </p:cNvPr>
          <p:cNvSpPr txBox="1"/>
          <p:nvPr/>
        </p:nvSpPr>
        <p:spPr>
          <a:xfrm>
            <a:off x="1473200" y="5791200"/>
            <a:ext cx="94996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信息清晰化：关键电话、常用语、禁忌和建议一目了然。</a:t>
            </a: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015E90CE-45B4-6C3C-EB64-AD564AEFD62E}"/>
              </a:ext>
            </a:extLst>
          </p:cNvPr>
          <p:cNvSpPr/>
          <p:nvPr/>
        </p:nvSpPr>
        <p:spPr>
          <a:xfrm>
            <a:off x="1219200" y="6527800"/>
            <a:ext cx="101600" cy="1016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2F70DF8-3C65-2750-F527-FFB8465A7420}"/>
              </a:ext>
            </a:extLst>
          </p:cNvPr>
          <p:cNvSpPr txBox="1"/>
          <p:nvPr/>
        </p:nvSpPr>
        <p:spPr>
          <a:xfrm>
            <a:off x="1473200" y="6451600"/>
            <a:ext cx="94996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文化友好化：减少陌生感，促进本地人与外籍人士互相理解。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7BD1E40-701D-DE4D-B58A-25E92B384214}"/>
              </a:ext>
            </a:extLst>
          </p:cNvPr>
          <p:cNvSpPr/>
          <p:nvPr/>
        </p:nvSpPr>
        <p:spPr>
          <a:xfrm>
            <a:off x="685800" y="6451600"/>
            <a:ext cx="10820400" cy="15240"/>
          </a:xfrm>
          <a:prstGeom prst="rect">
            <a:avLst/>
          </a:prstGeom>
          <a:solidFill>
            <a:srgbClr val="CDE7DC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 descr="TBB logo">
            <a:extLst>
              <a:ext uri="{FF2B5EF4-FFF2-40B4-BE49-F238E27FC236}">
                <a16:creationId xmlns:a16="http://schemas.microsoft.com/office/drawing/2014/main" id="{EB95550E-9433-C5E3-EFF2-6577204282A8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9" name="图片 28" descr="Sanlitun International Volunteer Service logo">
            <a:extLst>
              <a:ext uri="{FF2B5EF4-FFF2-40B4-BE49-F238E27FC236}">
                <a16:creationId xmlns:a16="http://schemas.microsoft.com/office/drawing/2014/main" id="{92BC91C7-7DB7-0A6A-DDBA-86AE89B930AF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70F67FD5-FE32-4FEF-A9B5-E13B958D05B3}"/>
              </a:ext>
            </a:extLst>
          </p:cNvPr>
          <p:cNvSpPr txBox="1"/>
          <p:nvPr/>
        </p:nvSpPr>
        <p:spPr>
          <a:xfrm>
            <a:off x="1803400" y="6578600"/>
            <a:ext cx="6477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Talent Beyond Borders | Sanlitun International Volunteer Service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E6E8BD9-B3FE-3FF8-EDFF-8381D01ED573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4/10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1907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DE2F4A22-23C0-A38E-3052-133EEC2D1061}"/>
              </a:ext>
            </a:extLst>
          </p:cNvPr>
          <p:cNvSpPr/>
          <p:nvPr/>
        </p:nvSpPr>
        <p:spPr>
          <a:xfrm>
            <a:off x="5334000" y="1625600"/>
            <a:ext cx="5969000" cy="4064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6089FD8-30D5-FBC1-71AD-B374CCE1CE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B16D1F0-82DC-9B40-DEB7-BFA1F0C7E0D0}"/>
              </a:ext>
            </a:extLst>
          </p:cNvPr>
          <p:cNvSpPr txBox="1"/>
          <p:nvPr/>
        </p:nvSpPr>
        <p:spPr>
          <a:xfrm>
            <a:off x="685800" y="5080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34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解决方案一：紧急救助卡片提供随身安全保障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E9CB75D-9714-421D-E8C5-9425C4933FE5}"/>
              </a:ext>
            </a:extLst>
          </p:cNvPr>
          <p:cNvSpPr txBox="1"/>
          <p:nvPr/>
        </p:nvSpPr>
        <p:spPr>
          <a:xfrm>
            <a:off x="711200" y="1066800"/>
            <a:ext cx="10160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3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在突发状况下，最重要的是快速找到号码，并准确说清需求。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D8277A9-07F5-97FE-2A96-867040505B12}"/>
              </a:ext>
            </a:extLst>
          </p:cNvPr>
          <p:cNvSpPr/>
          <p:nvPr/>
        </p:nvSpPr>
        <p:spPr>
          <a:xfrm>
            <a:off x="685800" y="1473200"/>
            <a:ext cx="9398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E1CCE99-01B8-3A8B-6E09-C6F1D042613E}"/>
              </a:ext>
            </a:extLst>
          </p:cNvPr>
          <p:cNvSpPr txBox="1"/>
          <p:nvPr/>
        </p:nvSpPr>
        <p:spPr>
          <a:xfrm>
            <a:off x="736600" y="2006600"/>
            <a:ext cx="3302000" cy="3847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5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卡片设计重点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4E3B3FC8-FDAD-EAAD-C520-1EFB794AEEAD}"/>
              </a:ext>
            </a:extLst>
          </p:cNvPr>
          <p:cNvSpPr/>
          <p:nvPr/>
        </p:nvSpPr>
        <p:spPr>
          <a:xfrm>
            <a:off x="685800" y="2565400"/>
            <a:ext cx="4445000" cy="22606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076EE91-F524-C560-7A6F-A00D6F9C718B}"/>
              </a:ext>
            </a:extLst>
          </p:cNvPr>
          <p:cNvSpPr/>
          <p:nvPr/>
        </p:nvSpPr>
        <p:spPr>
          <a:xfrm>
            <a:off x="914400" y="2870200"/>
            <a:ext cx="101600" cy="101600"/>
          </a:xfrm>
          <a:prstGeom prst="roundRect">
            <a:avLst/>
          </a:prstGeom>
          <a:solidFill>
            <a:srgbClr val="C63630"/>
          </a:solidFill>
          <a:ln w="12700">
            <a:solidFill>
              <a:srgbClr val="C636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C6ACF66-E550-19DF-1BD6-B2A8C16609E2}"/>
              </a:ext>
            </a:extLst>
          </p:cNvPr>
          <p:cNvSpPr txBox="1"/>
          <p:nvPr/>
        </p:nvSpPr>
        <p:spPr>
          <a:xfrm>
            <a:off x="1168400" y="2794000"/>
            <a:ext cx="3733800" cy="49244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整合 </a:t>
            </a:r>
            <a:r>
              <a:rPr lang="en-US" altLang="zh-CN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110</a:t>
            </a:r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CN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120</a:t>
            </a:r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CN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119 </a:t>
            </a:r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等核心号码，覆盖安全、医疗、交通和生活服务。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CCB28274-7FEC-8000-9B10-1B6525688933}"/>
              </a:ext>
            </a:extLst>
          </p:cNvPr>
          <p:cNvSpPr/>
          <p:nvPr/>
        </p:nvSpPr>
        <p:spPr>
          <a:xfrm>
            <a:off x="914400" y="3530600"/>
            <a:ext cx="101600" cy="101600"/>
          </a:xfrm>
          <a:prstGeom prst="roundRect">
            <a:avLst/>
          </a:prstGeom>
          <a:solidFill>
            <a:srgbClr val="C63630"/>
          </a:solidFill>
          <a:ln w="12700">
            <a:solidFill>
              <a:srgbClr val="C636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963E54B-05EA-BFEB-7836-3C0EC51B5109}"/>
              </a:ext>
            </a:extLst>
          </p:cNvPr>
          <p:cNvSpPr txBox="1"/>
          <p:nvPr/>
        </p:nvSpPr>
        <p:spPr>
          <a:xfrm>
            <a:off x="1168400" y="3454400"/>
            <a:ext cx="3733800" cy="49244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用图标降低阅读门槛，帮助用户快速识别服务类型。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F62E10FA-3B95-48F8-71AF-68FFFF959DF7}"/>
              </a:ext>
            </a:extLst>
          </p:cNvPr>
          <p:cNvSpPr/>
          <p:nvPr/>
        </p:nvSpPr>
        <p:spPr>
          <a:xfrm>
            <a:off x="914400" y="4191000"/>
            <a:ext cx="101600" cy="101600"/>
          </a:xfrm>
          <a:prstGeom prst="roundRect">
            <a:avLst/>
          </a:prstGeom>
          <a:solidFill>
            <a:srgbClr val="C63630"/>
          </a:solidFill>
          <a:ln w="12700">
            <a:solidFill>
              <a:srgbClr val="C636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9E44A60-7B5A-1457-F9AC-430DEF0D493F}"/>
              </a:ext>
            </a:extLst>
          </p:cNvPr>
          <p:cNvSpPr txBox="1"/>
          <p:nvPr/>
        </p:nvSpPr>
        <p:spPr>
          <a:xfrm>
            <a:off x="1168400" y="4114800"/>
            <a:ext cx="3733800" cy="49244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中英双语通话提示，提醒用户说清事件、地点和需求。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6B3CB8B1-9BB4-34D5-2B63-4A06DA3CC6F2}"/>
              </a:ext>
            </a:extLst>
          </p:cNvPr>
          <p:cNvSpPr/>
          <p:nvPr/>
        </p:nvSpPr>
        <p:spPr>
          <a:xfrm>
            <a:off x="685800" y="5207000"/>
            <a:ext cx="4445000" cy="635000"/>
          </a:xfrm>
          <a:prstGeom prst="roundRect">
            <a:avLst/>
          </a:prstGeom>
          <a:solidFill>
            <a:srgbClr val="E8F6E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04DCF52-4DC5-F394-9599-18D3F4C5298F}"/>
              </a:ext>
            </a:extLst>
          </p:cNvPr>
          <p:cNvSpPr txBox="1"/>
          <p:nvPr/>
        </p:nvSpPr>
        <p:spPr>
          <a:xfrm>
            <a:off x="965200" y="5384800"/>
            <a:ext cx="388620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5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价值：把“紧急时不知道怎么办”变成“按卡片一步步求助”。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F1A2460-7ECE-42C3-8474-1AC3BBE5FED8}"/>
              </a:ext>
            </a:extLst>
          </p:cNvPr>
          <p:cNvSpPr/>
          <p:nvPr/>
        </p:nvSpPr>
        <p:spPr>
          <a:xfrm>
            <a:off x="685800" y="6451600"/>
            <a:ext cx="10820400" cy="15240"/>
          </a:xfrm>
          <a:prstGeom prst="rect">
            <a:avLst/>
          </a:prstGeom>
          <a:solidFill>
            <a:srgbClr val="CDE7DC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 descr="TBB logo">
            <a:extLst>
              <a:ext uri="{FF2B5EF4-FFF2-40B4-BE49-F238E27FC236}">
                <a16:creationId xmlns:a16="http://schemas.microsoft.com/office/drawing/2014/main" id="{A2944D30-0BDA-768C-21D7-315C7B6A0B4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3" name="图片 22" descr="Sanlitun International Volunteer Service logo">
            <a:extLst>
              <a:ext uri="{FF2B5EF4-FFF2-40B4-BE49-F238E27FC236}">
                <a16:creationId xmlns:a16="http://schemas.microsoft.com/office/drawing/2014/main" id="{6A915C07-DE75-BA9C-5CB2-FDFC8570241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AAE22754-20CD-58A2-C9D5-38A42E63C645}"/>
              </a:ext>
            </a:extLst>
          </p:cNvPr>
          <p:cNvSpPr txBox="1"/>
          <p:nvPr/>
        </p:nvSpPr>
        <p:spPr>
          <a:xfrm>
            <a:off x="1803400" y="6578600"/>
            <a:ext cx="6477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Talent Beyond Borders | Sanlitun International Volunteer Service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20027BDB-6B92-F950-68D7-F69797C984F2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5/10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D4F3ECDE-2A58-DA64-2467-612D116A61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1" y="2197100"/>
            <a:ext cx="4571999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5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FC675064-CA44-90A6-12EC-B50D452CB650}"/>
              </a:ext>
            </a:extLst>
          </p:cNvPr>
          <p:cNvSpPr/>
          <p:nvPr/>
        </p:nvSpPr>
        <p:spPr>
          <a:xfrm>
            <a:off x="6121400" y="1778000"/>
            <a:ext cx="4826000" cy="3708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261287C-6623-89F3-2F34-380FD90951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ACD431C-95B5-676D-DD4E-25D16D992A0F}"/>
              </a:ext>
            </a:extLst>
          </p:cNvPr>
          <p:cNvSpPr txBox="1"/>
          <p:nvPr/>
        </p:nvSpPr>
        <p:spPr>
          <a:xfrm>
            <a:off x="685800" y="5080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34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解决方案二：文化小贴士减少日常误解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32A4CFE-2B72-B346-3E2A-A5FB2AEDE16F}"/>
              </a:ext>
            </a:extLst>
          </p:cNvPr>
          <p:cNvSpPr txBox="1"/>
          <p:nvPr/>
        </p:nvSpPr>
        <p:spPr>
          <a:xfrm>
            <a:off x="711200" y="1066800"/>
            <a:ext cx="10160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3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很多误会不是态度问题，而是对生活习惯的解释不充分。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B66AB72-C08B-906D-E3E4-E219C429D92F}"/>
              </a:ext>
            </a:extLst>
          </p:cNvPr>
          <p:cNvSpPr/>
          <p:nvPr/>
        </p:nvSpPr>
        <p:spPr>
          <a:xfrm>
            <a:off x="685800" y="1473200"/>
            <a:ext cx="9398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6241A97-A65B-6347-DF71-966A811E80DA}"/>
              </a:ext>
            </a:extLst>
          </p:cNvPr>
          <p:cNvSpPr txBox="1"/>
          <p:nvPr/>
        </p:nvSpPr>
        <p:spPr>
          <a:xfrm>
            <a:off x="736600" y="1981200"/>
            <a:ext cx="3810000" cy="40011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6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小差异，大顺利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492E5E6A-5C03-9F9A-D80C-9939CF23FF2B}"/>
              </a:ext>
            </a:extLst>
          </p:cNvPr>
          <p:cNvSpPr/>
          <p:nvPr/>
        </p:nvSpPr>
        <p:spPr>
          <a:xfrm>
            <a:off x="685800" y="2590800"/>
            <a:ext cx="4826000" cy="22606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2E05D3EC-4A30-7516-4094-0185FAE906FE}"/>
              </a:ext>
            </a:extLst>
          </p:cNvPr>
          <p:cNvSpPr/>
          <p:nvPr/>
        </p:nvSpPr>
        <p:spPr>
          <a:xfrm>
            <a:off x="914400" y="2895600"/>
            <a:ext cx="101600" cy="101600"/>
          </a:xfrm>
          <a:prstGeom prst="roundRect">
            <a:avLst/>
          </a:prstGeom>
          <a:solidFill>
            <a:srgbClr val="DA9728"/>
          </a:solidFill>
          <a:ln w="12700">
            <a:solidFill>
              <a:srgbClr val="DA97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61BE1FC-89F1-A1FB-76D2-1B757AC1AAF1}"/>
              </a:ext>
            </a:extLst>
          </p:cNvPr>
          <p:cNvSpPr txBox="1"/>
          <p:nvPr/>
        </p:nvSpPr>
        <p:spPr>
          <a:xfrm>
            <a:off x="1168400" y="2819400"/>
            <a:ext cx="4114800" cy="49244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自来水不可直接饮用：提示健康风险和替代选择。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8B1FD2C9-C307-6F78-B746-321410FF115D}"/>
              </a:ext>
            </a:extLst>
          </p:cNvPr>
          <p:cNvSpPr/>
          <p:nvPr/>
        </p:nvSpPr>
        <p:spPr>
          <a:xfrm>
            <a:off x="914400" y="3556000"/>
            <a:ext cx="101600" cy="101600"/>
          </a:xfrm>
          <a:prstGeom prst="roundRect">
            <a:avLst/>
          </a:prstGeom>
          <a:solidFill>
            <a:srgbClr val="DA9728"/>
          </a:solidFill>
          <a:ln w="12700">
            <a:solidFill>
              <a:srgbClr val="DA97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90BAA8E-8252-D82A-7E2D-631799353F97}"/>
              </a:ext>
            </a:extLst>
          </p:cNvPr>
          <p:cNvSpPr txBox="1"/>
          <p:nvPr/>
        </p:nvSpPr>
        <p:spPr>
          <a:xfrm>
            <a:off x="1168400" y="3479800"/>
            <a:ext cx="4114800" cy="49244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“喝热水”是关怀表达：解释中国式善意，减少误解。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EC2090C0-58DB-BBEC-E51F-924DF19B0AF8}"/>
              </a:ext>
            </a:extLst>
          </p:cNvPr>
          <p:cNvSpPr/>
          <p:nvPr/>
        </p:nvSpPr>
        <p:spPr>
          <a:xfrm>
            <a:off x="914400" y="4216400"/>
            <a:ext cx="101600" cy="101600"/>
          </a:xfrm>
          <a:prstGeom prst="roundRect">
            <a:avLst/>
          </a:prstGeom>
          <a:solidFill>
            <a:srgbClr val="DA9728"/>
          </a:solidFill>
          <a:ln w="12700">
            <a:solidFill>
              <a:srgbClr val="DA97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748D3C9-FAD5-29FC-25F7-DC6BAB0A8F91}"/>
              </a:ext>
            </a:extLst>
          </p:cNvPr>
          <p:cNvSpPr txBox="1"/>
          <p:nvPr/>
        </p:nvSpPr>
        <p:spPr>
          <a:xfrm>
            <a:off x="1168400" y="4140200"/>
            <a:ext cx="4114800" cy="49244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“能吃辣吗”是体贴确认：帮助游客表达口味和禁忌。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23065EBD-7470-8721-556F-85BAB71A7CF9}"/>
              </a:ext>
            </a:extLst>
          </p:cNvPr>
          <p:cNvSpPr/>
          <p:nvPr/>
        </p:nvSpPr>
        <p:spPr>
          <a:xfrm>
            <a:off x="685800" y="5257800"/>
            <a:ext cx="4826000" cy="584200"/>
          </a:xfrm>
          <a:prstGeom prst="roundRect">
            <a:avLst/>
          </a:prstGeom>
          <a:solidFill>
            <a:srgbClr val="E8F6E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75F2268-01C9-7E97-2197-0CD313AC977D}"/>
              </a:ext>
            </a:extLst>
          </p:cNvPr>
          <p:cNvSpPr txBox="1"/>
          <p:nvPr/>
        </p:nvSpPr>
        <p:spPr>
          <a:xfrm>
            <a:off x="965200" y="5435600"/>
            <a:ext cx="419100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5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价值：让外籍游客更理解本地生活，也让交流更轻松。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5CBB9FA-7D61-5736-42EE-B3724C3DBC33}"/>
              </a:ext>
            </a:extLst>
          </p:cNvPr>
          <p:cNvSpPr/>
          <p:nvPr/>
        </p:nvSpPr>
        <p:spPr>
          <a:xfrm>
            <a:off x="685800" y="6451600"/>
            <a:ext cx="10820400" cy="15240"/>
          </a:xfrm>
          <a:prstGeom prst="rect">
            <a:avLst/>
          </a:prstGeom>
          <a:solidFill>
            <a:srgbClr val="CDE7DC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 descr="TBB logo">
            <a:extLst>
              <a:ext uri="{FF2B5EF4-FFF2-40B4-BE49-F238E27FC236}">
                <a16:creationId xmlns:a16="http://schemas.microsoft.com/office/drawing/2014/main" id="{1BAAFC4D-1000-5F5E-C44C-136AA0DE3D7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3" name="图片 22" descr="Sanlitun International Volunteer Service logo">
            <a:extLst>
              <a:ext uri="{FF2B5EF4-FFF2-40B4-BE49-F238E27FC236}">
                <a16:creationId xmlns:a16="http://schemas.microsoft.com/office/drawing/2014/main" id="{320E8D99-3C38-2557-5DA7-AC1A3B3EF55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561DC89E-73FB-B10D-5CEF-9380D1104EF2}"/>
              </a:ext>
            </a:extLst>
          </p:cNvPr>
          <p:cNvSpPr txBox="1"/>
          <p:nvPr/>
        </p:nvSpPr>
        <p:spPr>
          <a:xfrm>
            <a:off x="1803400" y="6578600"/>
            <a:ext cx="6477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Talent Beyond Borders | Sanlitun International Volunteer Service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6ABDDE15-6885-4BB4-304E-15049B209209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6/10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B9E212F-11FE-DCB4-E2C4-1D3ED7759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499" y="2235199"/>
            <a:ext cx="3485125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2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10065200-EE5F-6A79-018C-A2DCFF00961E}"/>
              </a:ext>
            </a:extLst>
          </p:cNvPr>
          <p:cNvSpPr/>
          <p:nvPr/>
        </p:nvSpPr>
        <p:spPr>
          <a:xfrm>
            <a:off x="7429500" y="1574800"/>
            <a:ext cx="3429000" cy="4241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C00111A-10D1-3CFC-F60B-8A3470B1E5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1CFA90C-B320-0372-D0E8-F700FE9306E4}"/>
              </a:ext>
            </a:extLst>
          </p:cNvPr>
          <p:cNvSpPr txBox="1"/>
          <p:nvPr/>
        </p:nvSpPr>
        <p:spPr>
          <a:xfrm>
            <a:off x="685800" y="5080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34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解决方案三：北京体验卡引导真实在地体验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7E8F1AD-84AE-7CEA-8CA4-EC730D0D6052}"/>
              </a:ext>
            </a:extLst>
          </p:cNvPr>
          <p:cNvSpPr txBox="1"/>
          <p:nvPr/>
        </p:nvSpPr>
        <p:spPr>
          <a:xfrm>
            <a:off x="711200" y="1066800"/>
            <a:ext cx="10160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3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从“打卡景点”走向“理解城市生活”，让体验更有温度。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607B0E1-69D6-4566-017E-317FF28D3F3D}"/>
              </a:ext>
            </a:extLst>
          </p:cNvPr>
          <p:cNvSpPr/>
          <p:nvPr/>
        </p:nvSpPr>
        <p:spPr>
          <a:xfrm>
            <a:off x="685800" y="1473200"/>
            <a:ext cx="9398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CAEF780-27F2-7EA9-57D4-FA194C63BAB9}"/>
              </a:ext>
            </a:extLst>
          </p:cNvPr>
          <p:cNvSpPr txBox="1"/>
          <p:nvPr/>
        </p:nvSpPr>
        <p:spPr>
          <a:xfrm>
            <a:off x="736600" y="1905000"/>
            <a:ext cx="3302000" cy="3847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5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核心理念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154B21D1-3E63-2C0D-BDBA-469F494273D1}"/>
              </a:ext>
            </a:extLst>
          </p:cNvPr>
          <p:cNvSpPr/>
          <p:nvPr/>
        </p:nvSpPr>
        <p:spPr>
          <a:xfrm>
            <a:off x="685800" y="2489200"/>
            <a:ext cx="6223000" cy="22606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5538936B-3B90-D786-E584-D879921D9768}"/>
              </a:ext>
            </a:extLst>
          </p:cNvPr>
          <p:cNvSpPr/>
          <p:nvPr/>
        </p:nvSpPr>
        <p:spPr>
          <a:xfrm>
            <a:off x="914400" y="2794000"/>
            <a:ext cx="101600" cy="1016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B034D64-FFD6-F5FB-62F1-9EF67638E10E}"/>
              </a:ext>
            </a:extLst>
          </p:cNvPr>
          <p:cNvSpPr txBox="1"/>
          <p:nvPr/>
        </p:nvSpPr>
        <p:spPr>
          <a:xfrm>
            <a:off x="1168400" y="2717800"/>
            <a:ext cx="55118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不只观光：从吃、逛、玩三个日常维度进入城市。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6C02AFB1-323F-753E-595C-B4CD9C8BCAE0}"/>
              </a:ext>
            </a:extLst>
          </p:cNvPr>
          <p:cNvSpPr/>
          <p:nvPr/>
        </p:nvSpPr>
        <p:spPr>
          <a:xfrm>
            <a:off x="914400" y="3454400"/>
            <a:ext cx="101600" cy="1016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8286B9B-ACB1-5FFA-BF40-00865A65E4B7}"/>
              </a:ext>
            </a:extLst>
          </p:cNvPr>
          <p:cNvSpPr txBox="1"/>
          <p:nvPr/>
        </p:nvSpPr>
        <p:spPr>
          <a:xfrm>
            <a:off x="1168400" y="3378200"/>
            <a:ext cx="55118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在地体验：烤鸭、铜锅涮肉、胡同、庙会等更贴近真实北京。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A6804145-CB66-A69C-EE64-22C9B411F14D}"/>
              </a:ext>
            </a:extLst>
          </p:cNvPr>
          <p:cNvSpPr/>
          <p:nvPr/>
        </p:nvSpPr>
        <p:spPr>
          <a:xfrm>
            <a:off x="914400" y="4114800"/>
            <a:ext cx="101600" cy="101600"/>
          </a:xfrm>
          <a:prstGeom prst="round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358C3C9-73AF-E309-3221-F50B4843FA33}"/>
              </a:ext>
            </a:extLst>
          </p:cNvPr>
          <p:cNvSpPr txBox="1"/>
          <p:nvPr/>
        </p:nvSpPr>
        <p:spPr>
          <a:xfrm>
            <a:off x="1168400" y="4038600"/>
            <a:ext cx="55118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友好沟通：中英双语并置，用户可以直接指认想体验的内容。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C64432D0-D29B-F6C0-3B4F-0F3DCE12602A}"/>
              </a:ext>
            </a:extLst>
          </p:cNvPr>
          <p:cNvSpPr/>
          <p:nvPr/>
        </p:nvSpPr>
        <p:spPr>
          <a:xfrm>
            <a:off x="685800" y="5156200"/>
            <a:ext cx="6223000" cy="660400"/>
          </a:xfrm>
          <a:prstGeom prst="roundRect">
            <a:avLst/>
          </a:prstGeom>
          <a:solidFill>
            <a:srgbClr val="E8F6E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87249B0-F95F-2320-11F4-929ABE0781EC}"/>
              </a:ext>
            </a:extLst>
          </p:cNvPr>
          <p:cNvSpPr txBox="1"/>
          <p:nvPr/>
        </p:nvSpPr>
        <p:spPr>
          <a:xfrm>
            <a:off x="990600" y="5346700"/>
            <a:ext cx="5461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6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价值：帮助外籍人士更自然地打开北京生活圈。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0C1EE23-DC74-76E0-F314-03C8DF0460EF}"/>
              </a:ext>
            </a:extLst>
          </p:cNvPr>
          <p:cNvSpPr/>
          <p:nvPr/>
        </p:nvSpPr>
        <p:spPr>
          <a:xfrm>
            <a:off x="685800" y="6451600"/>
            <a:ext cx="10820400" cy="15240"/>
          </a:xfrm>
          <a:prstGeom prst="rect">
            <a:avLst/>
          </a:prstGeom>
          <a:solidFill>
            <a:srgbClr val="CDE7DC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 descr="TBB logo">
            <a:extLst>
              <a:ext uri="{FF2B5EF4-FFF2-40B4-BE49-F238E27FC236}">
                <a16:creationId xmlns:a16="http://schemas.microsoft.com/office/drawing/2014/main" id="{EB87D7F6-AED8-6A09-4C57-F240C89A564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3" name="图片 22" descr="Sanlitun International Volunteer Service logo">
            <a:extLst>
              <a:ext uri="{FF2B5EF4-FFF2-40B4-BE49-F238E27FC236}">
                <a16:creationId xmlns:a16="http://schemas.microsoft.com/office/drawing/2014/main" id="{2790723E-50D0-0933-05DD-4CF6F3A1522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BA0CF251-346F-FDBE-7673-6E3A35940A63}"/>
              </a:ext>
            </a:extLst>
          </p:cNvPr>
          <p:cNvSpPr txBox="1"/>
          <p:nvPr/>
        </p:nvSpPr>
        <p:spPr>
          <a:xfrm>
            <a:off x="1803400" y="6578600"/>
            <a:ext cx="6477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Talent Beyond Borders | Sanlitun International Volunteer Service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7AC4EE7-C2E1-01AB-6C35-1296B8CCB4E3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7/10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62B245B-665B-E0D1-2046-EA14D3F9E4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399" y="1930399"/>
            <a:ext cx="2235997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44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9B8C474-29A3-A094-D72A-9FAC64325D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FCB3827-F1C1-6385-BA6B-36F280FE164B}"/>
              </a:ext>
            </a:extLst>
          </p:cNvPr>
          <p:cNvSpPr txBox="1"/>
          <p:nvPr/>
        </p:nvSpPr>
        <p:spPr>
          <a:xfrm>
            <a:off x="685800" y="508000"/>
            <a:ext cx="9652000" cy="104644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34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项目预期成果：为游客、城市和青少年创造共同价值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F08E725-D7FA-BC82-6BE2-D271C5750853}"/>
              </a:ext>
            </a:extLst>
          </p:cNvPr>
          <p:cNvSpPr txBox="1"/>
          <p:nvPr/>
        </p:nvSpPr>
        <p:spPr>
          <a:xfrm>
            <a:off x="711200" y="1066800"/>
            <a:ext cx="10160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3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三张卡片既是服务工具，也是青少年参与城市国际化建设的实践成果。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94EE74D-211C-95A7-1BD1-5DE8A603C4D9}"/>
              </a:ext>
            </a:extLst>
          </p:cNvPr>
          <p:cNvSpPr/>
          <p:nvPr/>
        </p:nvSpPr>
        <p:spPr>
          <a:xfrm>
            <a:off x="685800" y="1473200"/>
            <a:ext cx="9398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E2D0F8C7-B754-4A91-5E8B-57739E6A5E0E}"/>
              </a:ext>
            </a:extLst>
          </p:cNvPr>
          <p:cNvSpPr/>
          <p:nvPr/>
        </p:nvSpPr>
        <p:spPr>
          <a:xfrm>
            <a:off x="685800" y="2006600"/>
            <a:ext cx="3302000" cy="24638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B232911-B9A2-F91A-C0E5-3B95E8743437}"/>
              </a:ext>
            </a:extLst>
          </p:cNvPr>
          <p:cNvSpPr/>
          <p:nvPr/>
        </p:nvSpPr>
        <p:spPr>
          <a:xfrm>
            <a:off x="914400" y="2260600"/>
            <a:ext cx="4572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1420D70-64F5-9C48-AAB0-AE4AC838DC00}"/>
              </a:ext>
            </a:extLst>
          </p:cNvPr>
          <p:cNvSpPr txBox="1"/>
          <p:nvPr/>
        </p:nvSpPr>
        <p:spPr>
          <a:xfrm>
            <a:off x="914400" y="24384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外籍游客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A2D49A9-2B08-4C1D-E7DF-F27091426EB6}"/>
              </a:ext>
            </a:extLst>
          </p:cNvPr>
          <p:cNvSpPr txBox="1"/>
          <p:nvPr/>
        </p:nvSpPr>
        <p:spPr>
          <a:xfrm>
            <a:off x="914400" y="2946400"/>
            <a:ext cx="28448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提升安全感、减少沟通障碍，更快理解北京的日常规则和文化语境。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795DE0DF-59D4-8DDC-F187-264694626CB8}"/>
              </a:ext>
            </a:extLst>
          </p:cNvPr>
          <p:cNvSpPr/>
          <p:nvPr/>
        </p:nvSpPr>
        <p:spPr>
          <a:xfrm>
            <a:off x="4445000" y="2006600"/>
            <a:ext cx="3302000" cy="24638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6377032-F33E-7044-F1F9-4A1F72C98061}"/>
              </a:ext>
            </a:extLst>
          </p:cNvPr>
          <p:cNvSpPr/>
          <p:nvPr/>
        </p:nvSpPr>
        <p:spPr>
          <a:xfrm>
            <a:off x="4673600" y="2260600"/>
            <a:ext cx="457200" cy="50800"/>
          </a:xfrm>
          <a:prstGeom prst="rect">
            <a:avLst/>
          </a:prstGeom>
          <a:solidFill>
            <a:srgbClr val="DA9728"/>
          </a:solidFill>
          <a:ln w="12700">
            <a:solidFill>
              <a:srgbClr val="DA97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E8A21EB-C1A6-177B-8FB5-E4A5715D40CA}"/>
              </a:ext>
            </a:extLst>
          </p:cNvPr>
          <p:cNvSpPr txBox="1"/>
          <p:nvPr/>
        </p:nvSpPr>
        <p:spPr>
          <a:xfrm>
            <a:off x="4673600" y="24384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城市形象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DD48E50-90EF-32F5-E1AB-F236C3ED8D6C}"/>
              </a:ext>
            </a:extLst>
          </p:cNvPr>
          <p:cNvSpPr txBox="1"/>
          <p:nvPr/>
        </p:nvSpPr>
        <p:spPr>
          <a:xfrm>
            <a:off x="4673600" y="2946400"/>
            <a:ext cx="28448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通过细节服务展示开放、友好、便利的国际化城市形象。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9B825775-AD9B-48E5-6D17-5EEBE7D797CF}"/>
              </a:ext>
            </a:extLst>
          </p:cNvPr>
          <p:cNvSpPr/>
          <p:nvPr/>
        </p:nvSpPr>
        <p:spPr>
          <a:xfrm>
            <a:off x="8204200" y="2006600"/>
            <a:ext cx="3302000" cy="24638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F430A90-530E-14C8-DA85-127B5DA6E4CC}"/>
              </a:ext>
            </a:extLst>
          </p:cNvPr>
          <p:cNvSpPr/>
          <p:nvPr/>
        </p:nvSpPr>
        <p:spPr>
          <a:xfrm>
            <a:off x="8432800" y="2260600"/>
            <a:ext cx="457200" cy="50800"/>
          </a:xfrm>
          <a:prstGeom prst="rect">
            <a:avLst/>
          </a:prstGeom>
          <a:solidFill>
            <a:srgbClr val="105D46"/>
          </a:solidFill>
          <a:ln w="12700">
            <a:solidFill>
              <a:srgbClr val="105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13516CF-D9A5-F405-66BA-31F01A1DBCCF}"/>
              </a:ext>
            </a:extLst>
          </p:cNvPr>
          <p:cNvSpPr txBox="1"/>
          <p:nvPr/>
        </p:nvSpPr>
        <p:spPr>
          <a:xfrm>
            <a:off x="8432800" y="24384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青少年参与者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DB3E05B-1315-E5AE-A356-3BDCEBCA931A}"/>
              </a:ext>
            </a:extLst>
          </p:cNvPr>
          <p:cNvSpPr txBox="1"/>
          <p:nvPr/>
        </p:nvSpPr>
        <p:spPr>
          <a:xfrm>
            <a:off x="8432800" y="2946400"/>
            <a:ext cx="28448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在真实问题中训练跨文化沟通、服务意识、项目设计和社会责任。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6E50F7FE-4783-EA56-7201-FAF03A588E21}"/>
              </a:ext>
            </a:extLst>
          </p:cNvPr>
          <p:cNvSpPr/>
          <p:nvPr/>
        </p:nvSpPr>
        <p:spPr>
          <a:xfrm>
            <a:off x="990600" y="5054600"/>
            <a:ext cx="10210800" cy="787400"/>
          </a:xfrm>
          <a:prstGeom prst="roundRect">
            <a:avLst/>
          </a:prstGeom>
          <a:solidFill>
            <a:srgbClr val="E8F6E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E756F36-00AC-0012-76D4-2DFE31A687D1}"/>
              </a:ext>
            </a:extLst>
          </p:cNvPr>
          <p:cNvSpPr txBox="1"/>
          <p:nvPr/>
        </p:nvSpPr>
        <p:spPr>
          <a:xfrm>
            <a:off x="1371600" y="5283200"/>
            <a:ext cx="9448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项目贡献不是宏大口号，而是把城市国际化落实到一个个具体服务场景。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F1D6705-CEBC-95EE-6CEA-4F834AACB673}"/>
              </a:ext>
            </a:extLst>
          </p:cNvPr>
          <p:cNvSpPr/>
          <p:nvPr/>
        </p:nvSpPr>
        <p:spPr>
          <a:xfrm>
            <a:off x="685800" y="6451600"/>
            <a:ext cx="10820400" cy="15240"/>
          </a:xfrm>
          <a:prstGeom prst="rect">
            <a:avLst/>
          </a:prstGeom>
          <a:solidFill>
            <a:srgbClr val="CDE7DC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 descr="TBB logo">
            <a:extLst>
              <a:ext uri="{FF2B5EF4-FFF2-40B4-BE49-F238E27FC236}">
                <a16:creationId xmlns:a16="http://schemas.microsoft.com/office/drawing/2014/main" id="{84024677-AFD1-B6E1-5183-72B330D4415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4" name="图片 23" descr="Sanlitun International Volunteer Service logo">
            <a:extLst>
              <a:ext uri="{FF2B5EF4-FFF2-40B4-BE49-F238E27FC236}">
                <a16:creationId xmlns:a16="http://schemas.microsoft.com/office/drawing/2014/main" id="{2061085E-0A59-D8C8-915A-5130D11D8A6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04A7F19F-2ED2-F7ED-6F39-62D1A6780539}"/>
              </a:ext>
            </a:extLst>
          </p:cNvPr>
          <p:cNvSpPr txBox="1"/>
          <p:nvPr/>
        </p:nvSpPr>
        <p:spPr>
          <a:xfrm>
            <a:off x="1803400" y="6578600"/>
            <a:ext cx="6477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Talent Beyond Borders | Sanlitun International Volunteer Service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7E3713C-CBEB-8C9F-AF9B-7B0DF94FB66A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8/10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2164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908C54E-6B0D-929A-DF14-A961F7296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F7A0743-F09B-54B4-B5F0-AD5A239C44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591B77C-FC02-0801-6F90-E11C08FA5595}"/>
              </a:ext>
            </a:extLst>
          </p:cNvPr>
          <p:cNvSpPr txBox="1"/>
          <p:nvPr/>
        </p:nvSpPr>
        <p:spPr>
          <a:xfrm>
            <a:off x="685800" y="5080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34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项目愿景：培养有国际视野和城市责任感的青年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995439D-D3BF-AAB5-F7F6-9A39124B1DC0}"/>
              </a:ext>
            </a:extLst>
          </p:cNvPr>
          <p:cNvSpPr txBox="1"/>
          <p:nvPr/>
        </p:nvSpPr>
        <p:spPr>
          <a:xfrm>
            <a:off x="711200" y="1066800"/>
            <a:ext cx="10160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3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这不是一次普通展示，而是一次真实城市问题中的青年行动训练。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18EC023-0107-2273-9E5D-348C708EFE08}"/>
              </a:ext>
            </a:extLst>
          </p:cNvPr>
          <p:cNvSpPr/>
          <p:nvPr/>
        </p:nvSpPr>
        <p:spPr>
          <a:xfrm>
            <a:off x="685800" y="1473200"/>
            <a:ext cx="9398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5F1B88DF-8FBE-B60C-1C63-AB76984B16BB}"/>
              </a:ext>
            </a:extLst>
          </p:cNvPr>
          <p:cNvSpPr/>
          <p:nvPr/>
        </p:nvSpPr>
        <p:spPr>
          <a:xfrm>
            <a:off x="685800" y="2032000"/>
            <a:ext cx="3302000" cy="21590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3C5B31B-E2C0-A34E-6B3D-2BFAFC4ED4E8}"/>
              </a:ext>
            </a:extLst>
          </p:cNvPr>
          <p:cNvSpPr/>
          <p:nvPr/>
        </p:nvSpPr>
        <p:spPr>
          <a:xfrm>
            <a:off x="914400" y="2286000"/>
            <a:ext cx="457200" cy="50800"/>
          </a:xfrm>
          <a:prstGeom prst="rect">
            <a:avLst/>
          </a:prstGeom>
          <a:solidFill>
            <a:srgbClr val="218960"/>
          </a:solidFill>
          <a:ln w="12700">
            <a:solidFill>
              <a:srgbClr val="2189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A53317C-FBFD-B38C-F8FF-E7166803A64E}"/>
              </a:ext>
            </a:extLst>
          </p:cNvPr>
          <p:cNvSpPr txBox="1"/>
          <p:nvPr/>
        </p:nvSpPr>
        <p:spPr>
          <a:xfrm>
            <a:off x="914400" y="24638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拓展国际视野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3BF47A5-9705-A325-DE97-870A0C0AD80C}"/>
              </a:ext>
            </a:extLst>
          </p:cNvPr>
          <p:cNvSpPr txBox="1"/>
          <p:nvPr/>
        </p:nvSpPr>
        <p:spPr>
          <a:xfrm>
            <a:off x="914400" y="2971800"/>
            <a:ext cx="28448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理解多元文化差异，学会从外籍用户视角看待城市服务。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002F9415-185C-9A15-B753-8EB6646B6080}"/>
              </a:ext>
            </a:extLst>
          </p:cNvPr>
          <p:cNvSpPr/>
          <p:nvPr/>
        </p:nvSpPr>
        <p:spPr>
          <a:xfrm>
            <a:off x="4445000" y="2032000"/>
            <a:ext cx="3302000" cy="21590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C7881F0-8B97-A94C-EFDE-49F9E54F4CF2}"/>
              </a:ext>
            </a:extLst>
          </p:cNvPr>
          <p:cNvSpPr/>
          <p:nvPr/>
        </p:nvSpPr>
        <p:spPr>
          <a:xfrm>
            <a:off x="4673600" y="2286000"/>
            <a:ext cx="457200" cy="50800"/>
          </a:xfrm>
          <a:prstGeom prst="rect">
            <a:avLst/>
          </a:prstGeom>
          <a:solidFill>
            <a:srgbClr val="DA9728"/>
          </a:solidFill>
          <a:ln w="12700">
            <a:solidFill>
              <a:srgbClr val="DA97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D4D23E9-60BD-1418-E75E-16DA7FD9F60C}"/>
              </a:ext>
            </a:extLst>
          </p:cNvPr>
          <p:cNvSpPr txBox="1"/>
          <p:nvPr/>
        </p:nvSpPr>
        <p:spPr>
          <a:xfrm>
            <a:off x="4673600" y="24638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提升核心素养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1EF4E63-559D-08B6-E609-6222B3D9EF4B}"/>
              </a:ext>
            </a:extLst>
          </p:cNvPr>
          <p:cNvSpPr txBox="1"/>
          <p:nvPr/>
        </p:nvSpPr>
        <p:spPr>
          <a:xfrm>
            <a:off x="4673600" y="2971800"/>
            <a:ext cx="28448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在调研、设计、表达和协作中提升问题解决能力。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636522B4-10D3-7F92-74DA-AB3F318F0B94}"/>
              </a:ext>
            </a:extLst>
          </p:cNvPr>
          <p:cNvSpPr/>
          <p:nvPr/>
        </p:nvSpPr>
        <p:spPr>
          <a:xfrm>
            <a:off x="8204200" y="2032000"/>
            <a:ext cx="3302000" cy="2159000"/>
          </a:xfrm>
          <a:prstGeom prst="roundRect">
            <a:avLst/>
          </a:prstGeom>
          <a:solidFill>
            <a:srgbClr val="F8FBF9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6F5DF62-0C7E-EFED-02AD-D8326D85CEDC}"/>
              </a:ext>
            </a:extLst>
          </p:cNvPr>
          <p:cNvSpPr/>
          <p:nvPr/>
        </p:nvSpPr>
        <p:spPr>
          <a:xfrm>
            <a:off x="8432800" y="2286000"/>
            <a:ext cx="457200" cy="50800"/>
          </a:xfrm>
          <a:prstGeom prst="rect">
            <a:avLst/>
          </a:prstGeom>
          <a:solidFill>
            <a:srgbClr val="105D46"/>
          </a:solidFill>
          <a:ln w="12700">
            <a:solidFill>
              <a:srgbClr val="105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BE7220D-C966-F7F6-DCE5-00333B1AD88C}"/>
              </a:ext>
            </a:extLst>
          </p:cNvPr>
          <p:cNvSpPr txBox="1"/>
          <p:nvPr/>
        </p:nvSpPr>
        <p:spPr>
          <a:xfrm>
            <a:off x="8432800" y="2463800"/>
            <a:ext cx="2844800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000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建立社会责任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99F40E3-31C3-5E52-80BD-643A44FCA43F}"/>
              </a:ext>
            </a:extLst>
          </p:cNvPr>
          <p:cNvSpPr txBox="1"/>
          <p:nvPr/>
        </p:nvSpPr>
        <p:spPr>
          <a:xfrm>
            <a:off x="8432800" y="2971800"/>
            <a:ext cx="28448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14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用可见的成果回应真实需求，成为民间友好交流的青年纽带。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0578C542-7146-25D3-4CDA-BDABE3A235CC}"/>
              </a:ext>
            </a:extLst>
          </p:cNvPr>
          <p:cNvSpPr/>
          <p:nvPr/>
        </p:nvSpPr>
        <p:spPr>
          <a:xfrm>
            <a:off x="990600" y="4851400"/>
            <a:ext cx="10210800" cy="889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1D69369F-541E-F49E-C17B-0299FDDE9378}"/>
              </a:ext>
            </a:extLst>
          </p:cNvPr>
          <p:cNvSpPr txBox="1"/>
          <p:nvPr/>
        </p:nvSpPr>
        <p:spPr>
          <a:xfrm>
            <a:off x="1371600" y="5105400"/>
            <a:ext cx="9448800" cy="55399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zh-CN" altLang="en-US" b="1">
                <a:solidFill>
                  <a:srgbClr val="14272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长期目标：让青少年在真实国际社区中学习服务、理解沟通，并以行动参与北京国际交往中心建设。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2CA03C7-6EB3-1DB2-231B-3C15D33EADA3}"/>
              </a:ext>
            </a:extLst>
          </p:cNvPr>
          <p:cNvSpPr/>
          <p:nvPr/>
        </p:nvSpPr>
        <p:spPr>
          <a:xfrm>
            <a:off x="685800" y="6451600"/>
            <a:ext cx="10820400" cy="15240"/>
          </a:xfrm>
          <a:prstGeom prst="rect">
            <a:avLst/>
          </a:prstGeom>
          <a:solidFill>
            <a:srgbClr val="CDE7DC"/>
          </a:solidFill>
          <a:ln w="12700">
            <a:solidFill>
              <a:srgbClr val="CDE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 descr="TBB logo">
            <a:extLst>
              <a:ext uri="{FF2B5EF4-FFF2-40B4-BE49-F238E27FC236}">
                <a16:creationId xmlns:a16="http://schemas.microsoft.com/office/drawing/2014/main" id="{059C1220-6A54-41F7-7EE5-9848B544C3C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527800"/>
            <a:ext cx="254000" cy="254000"/>
          </a:xfrm>
          <a:prstGeom prst="rect">
            <a:avLst/>
          </a:prstGeom>
        </p:spPr>
      </p:pic>
      <p:pic>
        <p:nvPicPr>
          <p:cNvPr id="26" name="图片 25" descr="Sanlitun International Volunteer Service logo">
            <a:extLst>
              <a:ext uri="{FF2B5EF4-FFF2-40B4-BE49-F238E27FC236}">
                <a16:creationId xmlns:a16="http://schemas.microsoft.com/office/drawing/2014/main" id="{1BFC5F12-AD0B-1BE2-F0C7-B3E241882D71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489700"/>
            <a:ext cx="660400" cy="304800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767401BA-737D-36F8-65DC-2289C1891A09}"/>
              </a:ext>
            </a:extLst>
          </p:cNvPr>
          <p:cNvSpPr txBox="1"/>
          <p:nvPr/>
        </p:nvSpPr>
        <p:spPr>
          <a:xfrm>
            <a:off x="1803400" y="6578600"/>
            <a:ext cx="6477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Talent Beyond Borders | Sanlitun International Volunteer Service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617EEB2-E480-613F-1E6C-BFC914340863}"/>
              </a:ext>
            </a:extLst>
          </p:cNvPr>
          <p:cNvSpPr txBox="1"/>
          <p:nvPr/>
        </p:nvSpPr>
        <p:spPr>
          <a:xfrm>
            <a:off x="10414000" y="6578600"/>
            <a:ext cx="10922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US" altLang="zh-CN" sz="800">
                <a:solidFill>
                  <a:srgbClr val="5B697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9/10</a:t>
            </a:r>
            <a:endParaRPr lang="zh-CN" altLang="en-US" sz="800">
              <a:solidFill>
                <a:srgbClr val="5B697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4705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1561</Words>
  <Application>Microsoft Office PowerPoint</Application>
  <PresentationFormat>宽屏</PresentationFormat>
  <Paragraphs>97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6" baseType="lpstr">
      <vt:lpstr>等线</vt:lpstr>
      <vt:lpstr>等线 Light</vt:lpstr>
      <vt:lpstr>Microsoft YaHei</vt:lpstr>
      <vt:lpstr>Microsoft YaHei UI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qianming yuan</dc:creator>
  <cp:lastModifiedBy>qianming yuan</cp:lastModifiedBy>
  <cp:revision>3</cp:revision>
  <dcterms:created xsi:type="dcterms:W3CDTF">2026-07-23T04:45:05Z</dcterms:created>
  <dcterms:modified xsi:type="dcterms:W3CDTF">2026-07-23T04:50:18Z</dcterms:modified>
</cp:coreProperties>
</file>